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76" r:id="rId5"/>
    <p:sldId id="274" r:id="rId6"/>
    <p:sldId id="260" r:id="rId7"/>
    <p:sldId id="262" r:id="rId8"/>
    <p:sldId id="271" r:id="rId9"/>
    <p:sldId id="270" r:id="rId10"/>
    <p:sldId id="273" r:id="rId11"/>
    <p:sldId id="266" r:id="rId12"/>
    <p:sldId id="267" r:id="rId13"/>
    <p:sldId id="272" r:id="rId14"/>
    <p:sldId id="263" r:id="rId15"/>
    <p:sldId id="265"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910080" y="359898"/>
            <a:ext cx="987552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
        <p:nvSpPr>
          <p:cNvPr id="8" name="7 Oval"/>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44000" y="274640"/>
            <a:ext cx="2438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524000" y="274641"/>
            <a:ext cx="7416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
        <p:nvSpPr>
          <p:cNvPr id="10" name="9 Dikdörtgen"/>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914144" y="274320"/>
            <a:ext cx="999744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914144" y="274320"/>
            <a:ext cx="999744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
        <p:nvSpPr>
          <p:cNvPr id="6" name="5 Dikdörtgen"/>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2EF43CB9-50CC-4064-A7C6-1DB75476E87C}" type="datetimeFigureOut">
              <a:rPr lang="tr-TR" smtClean="0"/>
              <a:pPr/>
              <a:t>24.11.2023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215220-18EF-4EB2-A3C7-E433209357AF}" type="slidenum">
              <a:rPr lang="tr-TR" smtClean="0"/>
              <a:pPr/>
              <a:t>‹#›</a:t>
            </a:fld>
            <a:endParaRPr lang="tr-TR"/>
          </a:p>
        </p:txBody>
      </p:sp>
      <p:sp>
        <p:nvSpPr>
          <p:cNvPr id="8" name="7 Dikdörtgen"/>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914144" y="274638"/>
            <a:ext cx="999744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EF43CB9-50CC-4064-A7C6-1DB75476E87C}" type="datetimeFigureOut">
              <a:rPr lang="tr-TR" smtClean="0"/>
              <a:pPr/>
              <a:t>24.11.2023</a:t>
            </a:fld>
            <a:endParaRPr lang="tr-TR"/>
          </a:p>
        </p:txBody>
      </p:sp>
      <p:sp>
        <p:nvSpPr>
          <p:cNvPr id="10" name="9 Altbilgi Yer Tutucusu"/>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A215220-18EF-4EB2-A3C7-E433209357AF}" type="slidenum">
              <a:rPr lang="tr-TR" smtClean="0"/>
              <a:pPr/>
              <a:t>‹#›</a:t>
            </a:fld>
            <a:endParaRPr lang="tr-TR"/>
          </a:p>
        </p:txBody>
      </p:sp>
      <p:sp>
        <p:nvSpPr>
          <p:cNvPr id="15" name="14 Dikdörtgen"/>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73200" y="639769"/>
            <a:ext cx="10388600" cy="1849431"/>
          </a:xfrm>
        </p:spPr>
        <p:txBody>
          <a:bodyPr>
            <a:normAutofit/>
          </a:bodyPr>
          <a:lstStyle/>
          <a:p>
            <a:r>
              <a:rPr lang="tr-TR" b="1" dirty="0">
                <a:solidFill>
                  <a:schemeClr val="accent2">
                    <a:lumMod val="50000"/>
                  </a:schemeClr>
                </a:solidFill>
              </a:rPr>
              <a:t>STAJ İLE İLGİLİ YAPILACAK İŞLEMLER</a:t>
            </a:r>
            <a:endParaRPr lang="tr-TR" dirty="0">
              <a:solidFill>
                <a:schemeClr val="accent2">
                  <a:lumMod val="50000"/>
                </a:schemeClr>
              </a:solidFill>
            </a:endParaRPr>
          </a:p>
        </p:txBody>
      </p:sp>
      <p:sp>
        <p:nvSpPr>
          <p:cNvPr id="3" name="Alt Başlık 2"/>
          <p:cNvSpPr>
            <a:spLocks noGrp="1"/>
          </p:cNvSpPr>
          <p:nvPr>
            <p:ph type="subTitle" idx="1"/>
          </p:nvPr>
        </p:nvSpPr>
        <p:spPr>
          <a:xfrm>
            <a:off x="1524000" y="2603500"/>
            <a:ext cx="9144000" cy="4254500"/>
          </a:xfrm>
        </p:spPr>
        <p:txBody>
          <a:bodyPr>
            <a:normAutofit/>
          </a:bodyPr>
          <a:lstStyle/>
          <a:p>
            <a:endParaRPr lang="tr-TR" b="1" dirty="0">
              <a:solidFill>
                <a:srgbClr val="FF0000"/>
              </a:solidFill>
            </a:endParaRPr>
          </a:p>
          <a:p>
            <a:r>
              <a:rPr lang="tr-TR" b="1" dirty="0">
                <a:solidFill>
                  <a:srgbClr val="FF0000"/>
                </a:solidFill>
              </a:rPr>
              <a:t>*Staj okuldan mezun olabilmeniz için zorunlu olarak başarılması gereken bir derstir.  </a:t>
            </a:r>
          </a:p>
          <a:p>
            <a:endParaRPr lang="tr-TR" b="1" dirty="0">
              <a:solidFill>
                <a:srgbClr val="FF0000"/>
              </a:solidFill>
            </a:endParaRPr>
          </a:p>
          <a:p>
            <a:endParaRPr lang="tr-TR" dirty="0">
              <a:solidFill>
                <a:srgbClr val="006600"/>
              </a:solidFill>
            </a:endParaRPr>
          </a:p>
          <a:p>
            <a:endParaRPr lang="tr-TR" dirty="0"/>
          </a:p>
        </p:txBody>
      </p:sp>
    </p:spTree>
    <p:extLst>
      <p:ext uri="{BB962C8B-B14F-4D97-AF65-F5344CB8AC3E}">
        <p14:creationId xmlns:p14="http://schemas.microsoft.com/office/powerpoint/2010/main" val="404466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chemeClr val="accent6">
                    <a:lumMod val="75000"/>
                  </a:schemeClr>
                </a:solidFill>
              </a:rPr>
              <a:t>Staj Defterinde Staj Yapılan Kurumun Tanıtılması</a:t>
            </a:r>
          </a:p>
        </p:txBody>
      </p:sp>
      <p:sp>
        <p:nvSpPr>
          <p:cNvPr id="3" name="İçerik Yer Tutucusu 2"/>
          <p:cNvSpPr>
            <a:spLocks noGrp="1"/>
          </p:cNvSpPr>
          <p:nvPr>
            <p:ph idx="1"/>
          </p:nvPr>
        </p:nvSpPr>
        <p:spPr>
          <a:xfrm>
            <a:off x="5540188" y="2732087"/>
            <a:ext cx="6136341" cy="2108854"/>
          </a:xfrm>
        </p:spPr>
        <p:txBody>
          <a:bodyPr>
            <a:normAutofit fontScale="92500" lnSpcReduction="20000"/>
          </a:bodyPr>
          <a:lstStyle/>
          <a:p>
            <a:r>
              <a:rPr lang="tr-TR" dirty="0"/>
              <a:t>Staj defterindeki ilgili bu bölüme staj yapılan kurumun konumu, adres bilgileri, kapasitesi, kurumsal imajı vb. konuları anlatan detaylı bir bilgi verilmelidir.</a:t>
            </a:r>
          </a:p>
        </p:txBody>
      </p:sp>
    </p:spTree>
    <p:extLst>
      <p:ext uri="{BB962C8B-B14F-4D97-AF65-F5344CB8AC3E}">
        <p14:creationId xmlns:p14="http://schemas.microsoft.com/office/powerpoint/2010/main" val="383864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6600"/>
                </a:solidFill>
              </a:rPr>
              <a:t>Haftalık Rapor: </a:t>
            </a:r>
            <a:endParaRPr lang="tr-TR" dirty="0"/>
          </a:p>
        </p:txBody>
      </p:sp>
      <p:sp>
        <p:nvSpPr>
          <p:cNvPr id="3" name="İçerik Yer Tutucusu 2"/>
          <p:cNvSpPr>
            <a:spLocks noGrp="1"/>
          </p:cNvSpPr>
          <p:nvPr>
            <p:ph idx="1"/>
          </p:nvPr>
        </p:nvSpPr>
        <p:spPr>
          <a:xfrm>
            <a:off x="6849036" y="1627099"/>
            <a:ext cx="5248835" cy="5343245"/>
          </a:xfrm>
        </p:spPr>
        <p:txBody>
          <a:bodyPr>
            <a:normAutofit lnSpcReduction="10000"/>
          </a:bodyPr>
          <a:lstStyle/>
          <a:p>
            <a:pPr lvl="0"/>
            <a:r>
              <a:rPr lang="tr-TR" dirty="0"/>
              <a:t>Staj dosyanızda haftalık olarak hangi bölümde çalıştığınız ve kısaca neler yaptığınız (Başlıklarıyla) bu bölüme yazılacaktır. Konuların detaylarının hangi günlük rapor sayfasında olduğunu gösteren sayfa numaraları verilecektir. (Bir kitabın içindekiler kısmı gibi düşünebilirsiniz.) </a:t>
            </a:r>
          </a:p>
          <a:p>
            <a:pPr lvl="0"/>
            <a:endParaRPr lang="tr-TR" dirty="0"/>
          </a:p>
        </p:txBody>
      </p:sp>
    </p:spTree>
    <p:extLst>
      <p:ext uri="{BB962C8B-B14F-4D97-AF65-F5344CB8AC3E}">
        <p14:creationId xmlns:p14="http://schemas.microsoft.com/office/powerpoint/2010/main" val="63315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6600"/>
                </a:solidFill>
              </a:rPr>
              <a:t>Günlük Rapor:</a:t>
            </a:r>
            <a:r>
              <a:rPr lang="tr-TR" dirty="0">
                <a:solidFill>
                  <a:srgbClr val="006600"/>
                </a:solidFill>
              </a:rPr>
              <a:t> </a:t>
            </a:r>
            <a:endParaRPr lang="tr-TR" dirty="0"/>
          </a:p>
        </p:txBody>
      </p:sp>
      <p:sp>
        <p:nvSpPr>
          <p:cNvPr id="3" name="İçerik Yer Tutucusu 2"/>
          <p:cNvSpPr>
            <a:spLocks noGrp="1"/>
          </p:cNvSpPr>
          <p:nvPr>
            <p:ph idx="1"/>
          </p:nvPr>
        </p:nvSpPr>
        <p:spPr>
          <a:xfrm>
            <a:off x="0" y="2121462"/>
            <a:ext cx="5822576" cy="3539751"/>
          </a:xfrm>
        </p:spPr>
        <p:txBody>
          <a:bodyPr>
            <a:normAutofit fontScale="92500" lnSpcReduction="10000"/>
          </a:bodyPr>
          <a:lstStyle/>
          <a:p>
            <a:pPr lvl="0"/>
            <a:r>
              <a:rPr lang="tr-TR" dirty="0"/>
              <a:t>Haftalık raporların günlük olarak detaylarıyla açıklandığı bölümdür. Bu raporları günlük olarak tutmanız ve sonrasında ise bu günlük raporlarınızı iş yerine staj bitiminde tek tek onaylatmanız (İşyeri kaşesi/Mühür ve imza) sizlerin sorumluluğundadır.</a:t>
            </a:r>
          </a:p>
          <a:p>
            <a:endParaRPr lang="tr-TR" dirty="0"/>
          </a:p>
        </p:txBody>
      </p:sp>
    </p:spTree>
    <p:extLst>
      <p:ext uri="{BB962C8B-B14F-4D97-AF65-F5344CB8AC3E}">
        <p14:creationId xmlns:p14="http://schemas.microsoft.com/office/powerpoint/2010/main" val="52168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a:solidFill>
                  <a:schemeClr val="accent6">
                    <a:lumMod val="75000"/>
                  </a:schemeClr>
                </a:solidFill>
              </a:rPr>
              <a:t>STAJ DEFTERİNE REÇETE YAZARKEN DİKKAT EDİLECEK HUSUSLAR</a:t>
            </a:r>
            <a:endParaRPr lang="tr-TR" b="1" dirty="0">
              <a:solidFill>
                <a:schemeClr val="accent6">
                  <a:lumMod val="75000"/>
                </a:schemeClr>
              </a:solidFill>
            </a:endParaRPr>
          </a:p>
        </p:txBody>
      </p:sp>
      <p:sp>
        <p:nvSpPr>
          <p:cNvPr id="3" name="İçerik Yer Tutucusu 2"/>
          <p:cNvSpPr>
            <a:spLocks noGrp="1"/>
          </p:cNvSpPr>
          <p:nvPr>
            <p:ph idx="1"/>
          </p:nvPr>
        </p:nvSpPr>
        <p:spPr>
          <a:xfrm>
            <a:off x="1241242" y="1646845"/>
            <a:ext cx="6548719" cy="4351338"/>
          </a:xfrm>
        </p:spPr>
        <p:txBody>
          <a:bodyPr>
            <a:normAutofit fontScale="85000" lnSpcReduction="20000"/>
          </a:bodyPr>
          <a:lstStyle/>
          <a:p>
            <a:r>
              <a:rPr lang="tr-TR" dirty="0"/>
              <a:t>Staj defterine yazılan reçeteler resmi bir dille yazılmalıdır.</a:t>
            </a:r>
          </a:p>
          <a:p>
            <a:r>
              <a:rPr lang="tr-TR" dirty="0"/>
              <a:t>Reçeteler belli bir düzen içerisinde, malzeme ve yapılışları bakımından anlaşılır olmalıdır.</a:t>
            </a:r>
          </a:p>
          <a:p>
            <a:r>
              <a:rPr lang="tr-TR" dirty="0"/>
              <a:t>Reçeteler görsellerle desteklenmelidir.</a:t>
            </a:r>
          </a:p>
          <a:p>
            <a:r>
              <a:rPr lang="tr-TR" dirty="0"/>
              <a:t>Reçeteler pratik veya birim ölçülerin biri kullanılarak yazılmalıdır.</a:t>
            </a:r>
          </a:p>
          <a:p>
            <a:r>
              <a:rPr lang="tr-TR" dirty="0"/>
              <a:t>Reçetelerin yapılışı anlatılırken okulda öğrenilen bilgilerde eklenerek teknik bir dil kullanılmalıdır.</a:t>
            </a:r>
          </a:p>
          <a:p>
            <a:pPr marL="0" indent="0">
              <a:buNone/>
            </a:pPr>
            <a:endParaRPr lang="tr-TR" dirty="0"/>
          </a:p>
        </p:txBody>
      </p:sp>
    </p:spTree>
    <p:extLst>
      <p:ext uri="{BB962C8B-B14F-4D97-AF65-F5344CB8AC3E}">
        <p14:creationId xmlns:p14="http://schemas.microsoft.com/office/powerpoint/2010/main" val="40645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u="sng" dirty="0">
                <a:solidFill>
                  <a:schemeClr val="accent2">
                    <a:lumMod val="50000"/>
                  </a:schemeClr>
                </a:solidFill>
              </a:rPr>
              <a:t>3) STAJ BİTİMİNDE YAPILACAK İŞLEMLER;</a:t>
            </a:r>
            <a:endParaRPr lang="tr-TR" dirty="0">
              <a:solidFill>
                <a:schemeClr val="accent2">
                  <a:lumMod val="50000"/>
                </a:schemeClr>
              </a:solidFill>
            </a:endParaRPr>
          </a:p>
        </p:txBody>
      </p:sp>
      <p:sp>
        <p:nvSpPr>
          <p:cNvPr id="3" name="İçerik Yer Tutucusu 2"/>
          <p:cNvSpPr>
            <a:spLocks noGrp="1"/>
          </p:cNvSpPr>
          <p:nvPr>
            <p:ph idx="1"/>
          </p:nvPr>
        </p:nvSpPr>
        <p:spPr/>
        <p:txBody>
          <a:bodyPr>
            <a:normAutofit/>
          </a:bodyPr>
          <a:lstStyle/>
          <a:p>
            <a:pPr lvl="0"/>
            <a:r>
              <a:rPr lang="tr-TR" b="1" dirty="0">
                <a:solidFill>
                  <a:srgbClr val="006600"/>
                </a:solidFill>
              </a:rPr>
              <a:t>Dosya İşyeri Onayı: </a:t>
            </a:r>
            <a:r>
              <a:rPr lang="tr-TR" dirty="0"/>
              <a:t>Staj bitiminde dosyanızı staj yaptığınız iş yerinizdeki yetkili kişiye onaylatıp (İşyeri kaşesi/Mühür ve imza) stajınızı bitirebilirsiniz.</a:t>
            </a:r>
          </a:p>
          <a:p>
            <a:pPr marL="0" indent="0">
              <a:buNone/>
            </a:pPr>
            <a:r>
              <a:rPr lang="tr-TR" u="sng" dirty="0">
                <a:solidFill>
                  <a:srgbClr val="FF0000"/>
                </a:solidFill>
              </a:rPr>
              <a:t>Staj yaptığınız işyerinin sizin değerlendirmenizi yaptığı “İşyeri Değerlendirme Formu” (Staj dosyanızın içerisinde) bulunması zorundadır.</a:t>
            </a:r>
            <a:endParaRPr lang="tr-TR" dirty="0">
              <a:solidFill>
                <a:srgbClr val="FF0000"/>
              </a:solidFill>
            </a:endParaRPr>
          </a:p>
          <a:p>
            <a:pPr lvl="0"/>
            <a:r>
              <a:rPr lang="tr-TR" b="1" dirty="0">
                <a:solidFill>
                  <a:srgbClr val="006600"/>
                </a:solidFill>
              </a:rPr>
              <a:t>Dosya Teslimi :</a:t>
            </a:r>
            <a:r>
              <a:rPr lang="tr-TR" dirty="0">
                <a:solidFill>
                  <a:srgbClr val="006600"/>
                </a:solidFill>
              </a:rPr>
              <a:t> </a:t>
            </a:r>
            <a:r>
              <a:rPr lang="tr-TR" dirty="0"/>
              <a:t>Staj dosyanızı danışmanınızın size belirttiği tarihe kadar danışmanınıza teslim etmeniz gerekmektedir. </a:t>
            </a:r>
          </a:p>
        </p:txBody>
      </p:sp>
    </p:spTree>
    <p:extLst>
      <p:ext uri="{BB962C8B-B14F-4D97-AF65-F5344CB8AC3E}">
        <p14:creationId xmlns:p14="http://schemas.microsoft.com/office/powerpoint/2010/main" val="304375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258629" y="2599584"/>
            <a:ext cx="3933371" cy="1569660"/>
          </a:xfrm>
          <a:prstGeom prst="rect">
            <a:avLst/>
          </a:prstGeom>
        </p:spPr>
        <p:txBody>
          <a:bodyPr wrap="square">
            <a:spAutoFit/>
          </a:bodyPr>
          <a:lstStyle/>
          <a:p>
            <a:r>
              <a:rPr lang="tr-TR" sz="3200" b="1" dirty="0">
                <a:solidFill>
                  <a:srgbClr val="FF0000"/>
                </a:solidFill>
                <a:effectLst/>
                <a:ea typeface="Calibri" panose="020F0502020204030204" pitchFamily="34" charset="0"/>
              </a:rPr>
              <a:t>« </a:t>
            </a:r>
            <a:r>
              <a:rPr lang="tr-TR" sz="3200" b="1" dirty="0">
                <a:solidFill>
                  <a:srgbClr val="FF0000"/>
                </a:solidFill>
              </a:rPr>
              <a:t>Staj Kurulu Değerlendirme Formu</a:t>
            </a:r>
            <a:endParaRPr lang="tr-TR" sz="3200" dirty="0">
              <a:solidFill>
                <a:srgbClr val="FF0000"/>
              </a:solidFill>
            </a:endParaRP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4723" t="7037" r="952" b="4709"/>
          <a:stretch/>
        </p:blipFill>
        <p:spPr>
          <a:xfrm rot="5400000">
            <a:off x="2779485" y="1411518"/>
            <a:ext cx="6858000" cy="4034971"/>
          </a:xfrm>
          <a:prstGeom prst="rect">
            <a:avLst/>
          </a:prstGeom>
        </p:spPr>
      </p:pic>
      <p:pic>
        <p:nvPicPr>
          <p:cNvPr id="10" name="Resim 9"/>
          <p:cNvPicPr>
            <a:picLocks noChangeAspect="1"/>
          </p:cNvPicPr>
          <p:nvPr/>
        </p:nvPicPr>
        <p:blipFill rotWithShape="1">
          <a:blip r:embed="rId3"/>
          <a:srcRect l="24687" t="19260" r="52396" b="17408"/>
          <a:stretch/>
        </p:blipFill>
        <p:spPr>
          <a:xfrm>
            <a:off x="0" y="0"/>
            <a:ext cx="4191000" cy="6858000"/>
          </a:xfrm>
          <a:prstGeom prst="rect">
            <a:avLst/>
          </a:prstGeom>
        </p:spPr>
      </p:pic>
    </p:spTree>
    <p:extLst>
      <p:ext uri="{BB962C8B-B14F-4D97-AF65-F5344CB8AC3E}">
        <p14:creationId xmlns:p14="http://schemas.microsoft.com/office/powerpoint/2010/main" val="11227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100" y="1304930"/>
            <a:ext cx="10515600" cy="5032375"/>
          </a:xfrm>
        </p:spPr>
        <p:txBody>
          <a:bodyPr>
            <a:normAutofit/>
          </a:bodyPr>
          <a:lstStyle/>
          <a:p>
            <a:pPr marL="0" indent="0">
              <a:buNone/>
            </a:pPr>
            <a:br>
              <a:rPr lang="tr-TR" sz="4800" dirty="0">
                <a:solidFill>
                  <a:srgbClr val="FF0000"/>
                </a:solidFill>
              </a:rPr>
            </a:br>
            <a:r>
              <a:rPr lang="tr-TR" sz="4800" dirty="0">
                <a:solidFill>
                  <a:srgbClr val="006600"/>
                </a:solidFill>
              </a:rPr>
              <a:t>»</a:t>
            </a:r>
            <a:r>
              <a:rPr lang="tr-TR" sz="4800" dirty="0">
                <a:solidFill>
                  <a:schemeClr val="accent2">
                    <a:lumMod val="50000"/>
                  </a:schemeClr>
                </a:solidFill>
              </a:rPr>
              <a:t> </a:t>
            </a:r>
            <a:r>
              <a:rPr lang="tr-TR" sz="4800" dirty="0"/>
              <a:t>Staj öncesi işlemler. </a:t>
            </a:r>
            <a:br>
              <a:rPr lang="tr-TR" sz="4800" dirty="0">
                <a:solidFill>
                  <a:schemeClr val="accent2">
                    <a:lumMod val="50000"/>
                  </a:schemeClr>
                </a:solidFill>
              </a:rPr>
            </a:br>
            <a:r>
              <a:rPr lang="tr-TR" sz="4800" dirty="0">
                <a:solidFill>
                  <a:srgbClr val="006600"/>
                </a:solidFill>
              </a:rPr>
              <a:t>»</a:t>
            </a:r>
            <a:r>
              <a:rPr lang="tr-TR" sz="4800" dirty="0">
                <a:solidFill>
                  <a:schemeClr val="accent2">
                    <a:lumMod val="50000"/>
                  </a:schemeClr>
                </a:solidFill>
              </a:rPr>
              <a:t> </a:t>
            </a:r>
            <a:r>
              <a:rPr lang="tr-TR" sz="4800" dirty="0"/>
              <a:t>Staj sırasındaki işlemler.</a:t>
            </a:r>
            <a:br>
              <a:rPr lang="tr-TR" sz="4800" dirty="0">
                <a:solidFill>
                  <a:schemeClr val="accent2">
                    <a:lumMod val="50000"/>
                  </a:schemeClr>
                </a:solidFill>
              </a:rPr>
            </a:br>
            <a:r>
              <a:rPr lang="tr-TR" sz="4800" dirty="0">
                <a:solidFill>
                  <a:srgbClr val="006600"/>
                </a:solidFill>
              </a:rPr>
              <a:t>»</a:t>
            </a:r>
            <a:r>
              <a:rPr lang="tr-TR" sz="4800" dirty="0">
                <a:solidFill>
                  <a:schemeClr val="accent2">
                    <a:lumMod val="50000"/>
                  </a:schemeClr>
                </a:solidFill>
              </a:rPr>
              <a:t> </a:t>
            </a:r>
            <a:r>
              <a:rPr lang="tr-TR" sz="4800" dirty="0"/>
              <a:t>Staj sonrası işlemleri.</a:t>
            </a:r>
          </a:p>
          <a:p>
            <a:pPr marL="0" indent="0">
              <a:buNone/>
            </a:pPr>
            <a:endParaRPr lang="tr-TR" sz="4800" dirty="0">
              <a:solidFill>
                <a:schemeClr val="accent2">
                  <a:lumMod val="50000"/>
                </a:schemeClr>
              </a:solidFill>
            </a:endParaRPr>
          </a:p>
        </p:txBody>
      </p:sp>
      <p:sp>
        <p:nvSpPr>
          <p:cNvPr id="4" name="3 Başlık"/>
          <p:cNvSpPr>
            <a:spLocks noGrp="1"/>
          </p:cNvSpPr>
          <p:nvPr>
            <p:ph type="title"/>
          </p:nvPr>
        </p:nvSpPr>
        <p:spPr>
          <a:xfrm>
            <a:off x="1397000" y="274638"/>
            <a:ext cx="10795000" cy="1401762"/>
          </a:xfrm>
        </p:spPr>
        <p:txBody>
          <a:bodyPr>
            <a:noAutofit/>
          </a:bodyPr>
          <a:lstStyle/>
          <a:p>
            <a:br>
              <a:rPr lang="tr-TR" sz="4800" b="1" dirty="0">
                <a:solidFill>
                  <a:srgbClr val="00B050"/>
                </a:solidFill>
              </a:rPr>
            </a:br>
            <a:r>
              <a:rPr lang="tr-TR" sz="4400" b="1" dirty="0">
                <a:solidFill>
                  <a:srgbClr val="00B050"/>
                </a:solidFill>
              </a:rPr>
              <a:t>Genel olarak stajı 3’e  (üçe) ayırabiliriz.</a:t>
            </a:r>
            <a:br>
              <a:rPr lang="tr-TR" sz="4800" b="1" dirty="0">
                <a:solidFill>
                  <a:srgbClr val="00B050"/>
                </a:solidFill>
              </a:rPr>
            </a:br>
            <a:endParaRPr lang="tr-TR" sz="4400" b="1" dirty="0">
              <a:solidFill>
                <a:srgbClr val="00B050"/>
              </a:solidFill>
            </a:endParaRPr>
          </a:p>
        </p:txBody>
      </p:sp>
    </p:spTree>
    <p:extLst>
      <p:ext uri="{BB962C8B-B14F-4D97-AF65-F5344CB8AC3E}">
        <p14:creationId xmlns:p14="http://schemas.microsoft.com/office/powerpoint/2010/main" val="226600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b="1" u="sng" dirty="0">
                <a:solidFill>
                  <a:schemeClr val="accent2">
                    <a:lumMod val="50000"/>
                  </a:schemeClr>
                </a:solidFill>
              </a:rPr>
              <a:t>1) STAJA BAŞLAMADAN ÖNCE YAPILACAK İŞLEMLER;</a:t>
            </a:r>
            <a:endParaRPr lang="tr-TR" dirty="0">
              <a:solidFill>
                <a:schemeClr val="accent2">
                  <a:lumMod val="50000"/>
                </a:schemeClr>
              </a:solidFill>
            </a:endParaRPr>
          </a:p>
        </p:txBody>
      </p:sp>
      <p:sp>
        <p:nvSpPr>
          <p:cNvPr id="3" name="İçerik Yer Tutucusu 2"/>
          <p:cNvSpPr>
            <a:spLocks noGrp="1"/>
          </p:cNvSpPr>
          <p:nvPr>
            <p:ph idx="1"/>
          </p:nvPr>
        </p:nvSpPr>
        <p:spPr/>
        <p:txBody>
          <a:bodyPr>
            <a:normAutofit/>
          </a:bodyPr>
          <a:lstStyle/>
          <a:p>
            <a:pPr lvl="0"/>
            <a:r>
              <a:rPr lang="tr-TR" dirty="0"/>
              <a:t>Staj ile belgeler Tunceli Meslek Yüksekokulu Öğrenci İşlerinden alınacaktır. </a:t>
            </a:r>
          </a:p>
          <a:p>
            <a:pPr lvl="0"/>
            <a:r>
              <a:rPr lang="tr-TR" dirty="0"/>
              <a:t>1 ve 2 numaralı belgelerdeki ilgili yerler doldurulup işletme tarafına da imzalatılarak yine Tunceli Meslek Yüksekokulu Öğrenci İşlerine teslim edilmesi gerekmektedir. İlgili belgeleri teslim etmeyen öğrencilerin staj işlemleri başlatılamayacaktır.</a:t>
            </a:r>
          </a:p>
          <a:p>
            <a:r>
              <a:rPr lang="tr-TR" dirty="0"/>
              <a:t>Öğrenci işlerinden staj defterlerini de ücret karşılığında alacaklardır.</a:t>
            </a:r>
          </a:p>
        </p:txBody>
      </p:sp>
    </p:spTree>
    <p:extLst>
      <p:ext uri="{BB962C8B-B14F-4D97-AF65-F5344CB8AC3E}">
        <p14:creationId xmlns:p14="http://schemas.microsoft.com/office/powerpoint/2010/main" val="382879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36675" y="0"/>
            <a:ext cx="4972050" cy="64389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153275" y="0"/>
            <a:ext cx="5038725" cy="65055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2925" y="6"/>
            <a:ext cx="10515600" cy="1325563"/>
          </a:xfrm>
        </p:spPr>
        <p:txBody>
          <a:bodyPr/>
          <a:lstStyle/>
          <a:p>
            <a:pPr algn="ctr"/>
            <a:r>
              <a:rPr lang="tr-TR" b="1" dirty="0">
                <a:solidFill>
                  <a:schemeClr val="accent6">
                    <a:lumMod val="75000"/>
                  </a:schemeClr>
                </a:solidFill>
              </a:rPr>
              <a:t>STAJ DEFTERİ KAPAĞI</a:t>
            </a:r>
          </a:p>
        </p:txBody>
      </p:sp>
      <p:sp>
        <p:nvSpPr>
          <p:cNvPr id="3" name="İçerik Yer Tutucusu 2"/>
          <p:cNvSpPr>
            <a:spLocks noGrp="1"/>
          </p:cNvSpPr>
          <p:nvPr>
            <p:ph idx="1"/>
          </p:nvPr>
        </p:nvSpPr>
        <p:spPr>
          <a:xfrm>
            <a:off x="1508429" y="2088731"/>
            <a:ext cx="4725839" cy="2021756"/>
          </a:xfrm>
        </p:spPr>
        <p:txBody>
          <a:bodyPr>
            <a:normAutofit fontScale="70000" lnSpcReduction="20000"/>
          </a:bodyPr>
          <a:lstStyle/>
          <a:p>
            <a:r>
              <a:rPr lang="tr-TR" dirty="0"/>
              <a:t>Staj defteri kapağını eksiksiz ve doğru bir şekilde doldurulması stajın değerlendirilebilmesi için en önemli konulardan bir tanesidir. Bu nedenle öğrenciler sağ görseldeki örneği referans alarak doldurmaları önerilmektedir. </a:t>
            </a:r>
          </a:p>
        </p:txBody>
      </p:sp>
    </p:spTree>
    <p:extLst>
      <p:ext uri="{BB962C8B-B14F-4D97-AF65-F5344CB8AC3E}">
        <p14:creationId xmlns:p14="http://schemas.microsoft.com/office/powerpoint/2010/main" val="291367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755643" y="3136613"/>
            <a:ext cx="4053384" cy="1077218"/>
          </a:xfrm>
          <a:prstGeom prst="rect">
            <a:avLst/>
          </a:prstGeom>
        </p:spPr>
        <p:txBody>
          <a:bodyPr wrap="square">
            <a:spAutoFit/>
          </a:bodyPr>
          <a:lstStyle/>
          <a:p>
            <a:r>
              <a:rPr lang="tr-TR" sz="3200" b="1" dirty="0">
                <a:solidFill>
                  <a:srgbClr val="FF0000"/>
                </a:solidFill>
                <a:effectLst/>
                <a:ea typeface="Calibri" panose="020F0502020204030204" pitchFamily="34" charset="0"/>
              </a:rPr>
              <a:t>Staj Defteri Görünümü</a:t>
            </a:r>
            <a:endParaRPr lang="tr-TR" sz="3200" dirty="0">
              <a:solidFill>
                <a:srgbClr val="FF0000"/>
              </a:solidFill>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388" t="4075" b="3227"/>
          <a:stretch/>
        </p:blipFill>
        <p:spPr>
          <a:xfrm rot="5400000">
            <a:off x="-625799" y="625801"/>
            <a:ext cx="6858000" cy="5606403"/>
          </a:xfrm>
          <a:prstGeom prst="rect">
            <a:avLst/>
          </a:prstGeom>
        </p:spPr>
      </p:pic>
    </p:spTree>
    <p:extLst>
      <p:ext uri="{BB962C8B-B14F-4D97-AF65-F5344CB8AC3E}">
        <p14:creationId xmlns:p14="http://schemas.microsoft.com/office/powerpoint/2010/main" val="345050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u="sng" dirty="0">
                <a:solidFill>
                  <a:schemeClr val="accent2">
                    <a:lumMod val="50000"/>
                  </a:schemeClr>
                </a:solidFill>
              </a:rPr>
              <a:t>2) STAJ ESNASINDA YAPILACAK İŞLEMLER;</a:t>
            </a:r>
            <a:endParaRPr lang="tr-TR" dirty="0">
              <a:solidFill>
                <a:schemeClr val="accent2">
                  <a:lumMod val="50000"/>
                </a:schemeClr>
              </a:solidFill>
            </a:endParaRPr>
          </a:p>
        </p:txBody>
      </p:sp>
      <p:sp>
        <p:nvSpPr>
          <p:cNvPr id="3" name="İçerik Yer Tutucusu 2"/>
          <p:cNvSpPr>
            <a:spLocks noGrp="1"/>
          </p:cNvSpPr>
          <p:nvPr>
            <p:ph idx="1"/>
          </p:nvPr>
        </p:nvSpPr>
        <p:spPr/>
        <p:txBody>
          <a:bodyPr>
            <a:normAutofit/>
          </a:bodyPr>
          <a:lstStyle/>
          <a:p>
            <a:pPr marL="0" indent="0"/>
            <a:r>
              <a:rPr lang="tr-TR" sz="3400" dirty="0">
                <a:solidFill>
                  <a:srgbClr val="FF0000"/>
                </a:solidFill>
              </a:rPr>
              <a:t>Staj defterini aşağıda belirtildiği gibi eksiksiz doldurulması gereklidir.  </a:t>
            </a:r>
          </a:p>
          <a:p>
            <a:pPr marL="0" indent="0"/>
            <a:r>
              <a:rPr lang="tr-TR" sz="3400" dirty="0">
                <a:solidFill>
                  <a:srgbClr val="FF0000"/>
                </a:solidFill>
              </a:rPr>
              <a:t>Staj bitiminde ilgili sayfalara denetleyenin imzası olmak zorundadır. </a:t>
            </a:r>
          </a:p>
          <a:p>
            <a:pPr marL="0" indent="0"/>
            <a:r>
              <a:rPr lang="tr-TR" sz="3400" dirty="0">
                <a:solidFill>
                  <a:srgbClr val="FF0000"/>
                </a:solidFill>
              </a:rPr>
              <a:t>Staj defterindeki her türlü işlemler öğrencinin sorumluluğundadır.</a:t>
            </a:r>
          </a:p>
        </p:txBody>
      </p:sp>
    </p:spTree>
    <p:extLst>
      <p:ext uri="{BB962C8B-B14F-4D97-AF65-F5344CB8AC3E}">
        <p14:creationId xmlns:p14="http://schemas.microsoft.com/office/powerpoint/2010/main" val="415796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6">
                    <a:lumMod val="75000"/>
                  </a:schemeClr>
                </a:solidFill>
              </a:rPr>
              <a:t>STAJ DEFTERİ İÇİNDEKİLER BÖLÜMÜ </a:t>
            </a:r>
          </a:p>
        </p:txBody>
      </p:sp>
      <p:sp>
        <p:nvSpPr>
          <p:cNvPr id="3" name="İçerik Yer Tutucusu 2"/>
          <p:cNvSpPr>
            <a:spLocks noGrp="1"/>
          </p:cNvSpPr>
          <p:nvPr>
            <p:ph idx="1"/>
          </p:nvPr>
        </p:nvSpPr>
        <p:spPr>
          <a:xfrm>
            <a:off x="5082989" y="1824603"/>
            <a:ext cx="6270811" cy="4751575"/>
          </a:xfrm>
        </p:spPr>
        <p:txBody>
          <a:bodyPr/>
          <a:lstStyle/>
          <a:p>
            <a:r>
              <a:rPr lang="tr-TR" dirty="0"/>
              <a:t>Staj defterinde bulunan içindekiler kısmının doğru ve eksisiz doldurulması için örnekler sunulmuştur. Öğrenciler bu kısmı doldururken günlük yaptıkları işleri yazdığı her bir sayfayı </a:t>
            </a:r>
            <a:r>
              <a:rPr lang="tr-TR" dirty="0" err="1"/>
              <a:t>başlıklandırmalı</a:t>
            </a:r>
            <a:r>
              <a:rPr lang="tr-TR" dirty="0"/>
              <a:t> bu başlıkları ise içindekiler kısmına sayfa numarası ile birlikte yazmalıdır.</a:t>
            </a:r>
          </a:p>
        </p:txBody>
      </p:sp>
    </p:spTree>
    <p:extLst>
      <p:ext uri="{BB962C8B-B14F-4D97-AF65-F5344CB8AC3E}">
        <p14:creationId xmlns:p14="http://schemas.microsoft.com/office/powerpoint/2010/main" val="300830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9529" y="6"/>
            <a:ext cx="10515600" cy="1325563"/>
          </a:xfrm>
        </p:spPr>
        <p:txBody>
          <a:bodyPr>
            <a:normAutofit fontScale="90000"/>
          </a:bodyPr>
          <a:lstStyle/>
          <a:p>
            <a:pPr algn="ctr"/>
            <a:r>
              <a:rPr lang="tr-TR" dirty="0">
                <a:solidFill>
                  <a:schemeClr val="accent6">
                    <a:lumMod val="75000"/>
                  </a:schemeClr>
                </a:solidFill>
              </a:rPr>
              <a:t>STAJ DEFTERİ ŞEKİL, ÇİZELGELER VE EKLER LİSTESİ</a:t>
            </a:r>
          </a:p>
        </p:txBody>
      </p:sp>
      <p:sp>
        <p:nvSpPr>
          <p:cNvPr id="3" name="İçerik Yer Tutucusu 2"/>
          <p:cNvSpPr>
            <a:spLocks noGrp="1"/>
          </p:cNvSpPr>
          <p:nvPr>
            <p:ph idx="1"/>
          </p:nvPr>
        </p:nvSpPr>
        <p:spPr>
          <a:xfrm>
            <a:off x="2938076" y="1325569"/>
            <a:ext cx="5701553" cy="5166847"/>
          </a:xfrm>
        </p:spPr>
        <p:txBody>
          <a:bodyPr>
            <a:normAutofit fontScale="92500" lnSpcReduction="10000"/>
          </a:bodyPr>
          <a:lstStyle/>
          <a:p>
            <a:r>
              <a:rPr lang="tr-TR" dirty="0"/>
              <a:t>Staj Defteri Şekil, Çizelgeler ve Ekler Listesi doğru ve eksiksiz doldurulması hususunda örnekler sunuluştur. Birinci resimde staj defterinin başında bulunana kısma tüm listeler s(sayfa numaraları doğru olacak şekilde eklenir.).</a:t>
            </a:r>
          </a:p>
          <a:p>
            <a:r>
              <a:rPr lang="tr-TR" dirty="0"/>
              <a:t>İkinci resimde ve üçüncü resimde ise listede bulunan şekil, çizelge veya resimlerin yerleri  belirtilir.</a:t>
            </a:r>
          </a:p>
          <a:p>
            <a:endParaRPr lang="tr-TR" dirty="0"/>
          </a:p>
        </p:txBody>
      </p:sp>
    </p:spTree>
    <p:extLst>
      <p:ext uri="{BB962C8B-B14F-4D97-AF65-F5344CB8AC3E}">
        <p14:creationId xmlns:p14="http://schemas.microsoft.com/office/powerpoint/2010/main" val="290646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509</Words>
  <Application>Microsoft Office PowerPoint</Application>
  <PresentationFormat>Geniş ekran</PresentationFormat>
  <Paragraphs>39</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Gill Sans MT</vt:lpstr>
      <vt:lpstr>Verdana</vt:lpstr>
      <vt:lpstr>Wingdings 2</vt:lpstr>
      <vt:lpstr>Gündönümü</vt:lpstr>
      <vt:lpstr>STAJ İLE İLGİLİ YAPILACAK İŞLEMLER</vt:lpstr>
      <vt:lpstr> Genel olarak stajı 3’e  (üçe) ayırabiliriz. </vt:lpstr>
      <vt:lpstr>1) STAJA BAŞLAMADAN ÖNCE YAPILACAK İŞLEMLER;</vt:lpstr>
      <vt:lpstr>PowerPoint Sunusu</vt:lpstr>
      <vt:lpstr>STAJ DEFTERİ KAPAĞI</vt:lpstr>
      <vt:lpstr>PowerPoint Sunusu</vt:lpstr>
      <vt:lpstr>2) STAJ ESNASINDA YAPILACAK İŞLEMLER;</vt:lpstr>
      <vt:lpstr>STAJ DEFTERİ İÇİNDEKİLER BÖLÜMÜ </vt:lpstr>
      <vt:lpstr>STAJ DEFTERİ ŞEKİL, ÇİZELGELER VE EKLER LİSTESİ</vt:lpstr>
      <vt:lpstr>Staj Defterinde Staj Yapılan Kurumun Tanıtılması</vt:lpstr>
      <vt:lpstr>Haftalık Rapor: </vt:lpstr>
      <vt:lpstr>Günlük Rapor: </vt:lpstr>
      <vt:lpstr>STAJ DEFTERİNE REÇETE YAZARKEN DİKKAT EDİLECEK HUSUSLAR</vt:lpstr>
      <vt:lpstr>3) STAJ BİTİMİNDE YAPILACAK İŞLEMLER;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ADIM ADIM STAJ</dc:title>
  <dc:creator>BIP</dc:creator>
  <cp:lastModifiedBy>Kartal Murat AYVAZ</cp:lastModifiedBy>
  <cp:revision>32</cp:revision>
  <dcterms:created xsi:type="dcterms:W3CDTF">2015-10-21T14:47:03Z</dcterms:created>
  <dcterms:modified xsi:type="dcterms:W3CDTF">2023-11-24T13:34:06Z</dcterms:modified>
</cp:coreProperties>
</file>