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35"/>
              </a:lnSpc>
            </a:pPr>
            <a:r>
              <a:rPr i="1" dirty="0">
                <a:latin typeface="Times New Roman"/>
                <a:cs typeface="Times New Roman"/>
              </a:rPr>
              <a:t>/</a:t>
            </a:r>
            <a:r>
              <a:rPr dirty="0"/>
              <a:t>munzur.erasmus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35"/>
              </a:lnSpc>
            </a:pPr>
            <a:r>
              <a:rPr i="1" dirty="0">
                <a:latin typeface="Times New Roman"/>
                <a:cs typeface="Times New Roman"/>
              </a:rPr>
              <a:t>/</a:t>
            </a:r>
            <a:r>
              <a:rPr dirty="0"/>
              <a:t>munzur.erasmus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35"/>
              </a:lnSpc>
            </a:pPr>
            <a:r>
              <a:rPr i="1" dirty="0">
                <a:latin typeface="Times New Roman"/>
                <a:cs typeface="Times New Roman"/>
              </a:rPr>
              <a:t>/</a:t>
            </a:r>
            <a:r>
              <a:rPr dirty="0"/>
              <a:t>munzur.erasmus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35"/>
              </a:lnSpc>
            </a:pPr>
            <a:r>
              <a:rPr i="1" dirty="0">
                <a:latin typeface="Times New Roman"/>
                <a:cs typeface="Times New Roman"/>
              </a:rPr>
              <a:t>/</a:t>
            </a:r>
            <a:r>
              <a:rPr dirty="0"/>
              <a:t>munzur.erasmus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35"/>
              </a:lnSpc>
            </a:pPr>
            <a:r>
              <a:rPr i="1" dirty="0">
                <a:latin typeface="Times New Roman"/>
                <a:cs typeface="Times New Roman"/>
              </a:rPr>
              <a:t>/</a:t>
            </a:r>
            <a:r>
              <a:rPr dirty="0"/>
              <a:t>munzur.erasmus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2085" y="301752"/>
            <a:ext cx="3079828" cy="729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9152" y="1759711"/>
            <a:ext cx="7465695" cy="391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69302" y="6413414"/>
            <a:ext cx="1449070" cy="236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35"/>
              </a:lnSpc>
            </a:pPr>
            <a:r>
              <a:rPr i="1" dirty="0">
                <a:latin typeface="Times New Roman"/>
                <a:cs typeface="Times New Roman"/>
              </a:rPr>
              <a:t>/</a:t>
            </a:r>
            <a:r>
              <a:rPr dirty="0"/>
              <a:t>munzur.erasmus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munzur.edu.tr/" TargetMode="External"/><Relationship Id="rId4" Type="http://schemas.openxmlformats.org/officeDocument/2006/relationships/hyperlink" Target="mailto:erasmus@munzur.edu.t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-dashboard.eu/account/login)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1542" y="2632913"/>
            <a:ext cx="4781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ERASMUS</a:t>
            </a:r>
            <a:r>
              <a:rPr sz="24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KOORDİNATÖRLÜĞÜ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5539" y="3609695"/>
            <a:ext cx="4311650" cy="208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0070C0"/>
                </a:solidFill>
                <a:latin typeface="Arial"/>
                <a:cs typeface="Arial"/>
              </a:rPr>
              <a:t>Akademik</a:t>
            </a:r>
            <a:r>
              <a:rPr sz="2700" b="1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70C0"/>
                </a:solidFill>
                <a:latin typeface="Arial"/>
                <a:cs typeface="Arial"/>
              </a:rPr>
              <a:t>Koordinatörlere  </a:t>
            </a:r>
            <a:r>
              <a:rPr sz="2700" b="1" dirty="0">
                <a:solidFill>
                  <a:srgbClr val="0070C0"/>
                </a:solidFill>
                <a:latin typeface="Arial"/>
                <a:cs typeface="Arial"/>
              </a:rPr>
              <a:t>Yönelik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 dirty="0">
              <a:latin typeface="Arial"/>
              <a:cs typeface="Arial"/>
            </a:endParaRPr>
          </a:p>
          <a:p>
            <a:pPr marL="488315" marR="480059" algn="ctr">
              <a:lnSpc>
                <a:spcPts val="3190"/>
              </a:lnSpc>
              <a:spcBef>
                <a:spcPts val="5"/>
              </a:spcBef>
            </a:pPr>
            <a:r>
              <a:rPr sz="2700" b="1" dirty="0">
                <a:solidFill>
                  <a:srgbClr val="0070C0"/>
                </a:solidFill>
                <a:latin typeface="Arial"/>
                <a:cs typeface="Arial"/>
              </a:rPr>
              <a:t>Erasmus</a:t>
            </a:r>
            <a:r>
              <a:rPr sz="2700" b="1" spc="-1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70C0"/>
                </a:solidFill>
                <a:latin typeface="Arial"/>
                <a:cs typeface="Arial"/>
              </a:rPr>
              <a:t>Dashboard  </a:t>
            </a:r>
            <a:r>
              <a:rPr sz="2700" b="1" dirty="0">
                <a:solidFill>
                  <a:srgbClr val="0070C0"/>
                </a:solidFill>
                <a:latin typeface="Arial"/>
                <a:cs typeface="Arial"/>
              </a:rPr>
              <a:t>İşlem</a:t>
            </a:r>
            <a:r>
              <a:rPr sz="2700" b="1" spc="-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0070C0"/>
                </a:solidFill>
                <a:latin typeface="Arial"/>
                <a:cs typeface="Arial"/>
              </a:rPr>
              <a:t>Basamakları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638" y="6400800"/>
            <a:ext cx="1711324" cy="384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1300" y="346075"/>
            <a:ext cx="1266825" cy="663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23187" y="346075"/>
            <a:ext cx="1203325" cy="663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1457" y="177339"/>
            <a:ext cx="1714731" cy="22610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529" y="1972640"/>
            <a:ext cx="44265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65" dirty="0">
                <a:solidFill>
                  <a:srgbClr val="002060"/>
                </a:solidFill>
              </a:rPr>
              <a:t>ERASMUS</a:t>
            </a:r>
            <a:r>
              <a:rPr sz="2100" spc="-20" dirty="0">
                <a:solidFill>
                  <a:srgbClr val="002060"/>
                </a:solidFill>
              </a:rPr>
              <a:t> </a:t>
            </a:r>
            <a:r>
              <a:rPr sz="2100" spc="60" dirty="0">
                <a:solidFill>
                  <a:srgbClr val="002060"/>
                </a:solidFill>
              </a:rPr>
              <a:t>KOORDİNATÖRLÜĞÜ</a:t>
            </a:r>
            <a:endParaRPr sz="2100"/>
          </a:p>
        </p:txBody>
      </p:sp>
      <p:sp>
        <p:nvSpPr>
          <p:cNvPr id="3" name="object 3"/>
          <p:cNvSpPr/>
          <p:nvPr/>
        </p:nvSpPr>
        <p:spPr>
          <a:xfrm>
            <a:off x="2986087" y="3735388"/>
            <a:ext cx="706436" cy="706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03785" y="2632941"/>
            <a:ext cx="748171" cy="830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71331" y="2825496"/>
            <a:ext cx="4490720" cy="324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3810">
              <a:lnSpc>
                <a:spcPct val="100000"/>
              </a:lnSpc>
              <a:spcBef>
                <a:spcPts val="100"/>
              </a:spcBef>
            </a:pPr>
            <a:r>
              <a:rPr sz="23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erasmus@munzur.edu.tr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marL="1393190">
              <a:lnSpc>
                <a:spcPct val="100000"/>
              </a:lnSpc>
            </a:pPr>
            <a:r>
              <a:rPr sz="2300" b="1" dirty="0">
                <a:latin typeface="Times New Roman"/>
                <a:cs typeface="Times New Roman"/>
              </a:rPr>
              <a:t>/munzur.erasmus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indent="478790">
              <a:lnSpc>
                <a:spcPct val="140400"/>
              </a:lnSpc>
            </a:pPr>
            <a:r>
              <a:rPr sz="1700" b="1" dirty="0">
                <a:latin typeface="Times New Roman"/>
                <a:cs typeface="Times New Roman"/>
              </a:rPr>
              <a:t>Erasmus+ Programı Koordinatörlüğü  </a:t>
            </a:r>
            <a:r>
              <a:rPr sz="1700" b="1" spc="-5" dirty="0">
                <a:latin typeface="Times New Roman"/>
                <a:cs typeface="Times New Roman"/>
              </a:rPr>
              <a:t>Aktuluk </a:t>
            </a:r>
            <a:r>
              <a:rPr sz="1700" b="1" dirty="0">
                <a:latin typeface="Times New Roman"/>
                <a:cs typeface="Times New Roman"/>
              </a:rPr>
              <a:t>Kampüsü Mühendislik Fakültesi 1.</a:t>
            </a:r>
            <a:r>
              <a:rPr sz="1700" b="1" spc="-9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Kat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1700" b="1" spc="-5" dirty="0">
                <a:latin typeface="Times New Roman"/>
                <a:cs typeface="Times New Roman"/>
              </a:rPr>
              <a:t>No:129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Tunceli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sz="17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www.munzur.edu.tr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66000" y="457200"/>
            <a:ext cx="1535112" cy="344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8630" y="99752"/>
            <a:ext cx="1406959" cy="1855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600" y="600455"/>
            <a:ext cx="2583815" cy="7327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553085">
              <a:lnSpc>
                <a:spcPct val="101800"/>
              </a:lnSpc>
              <a:spcBef>
                <a:spcPts val="50"/>
              </a:spcBef>
            </a:pPr>
            <a:r>
              <a:rPr spc="-5" dirty="0"/>
              <a:t>Adım Adım  Erasmus</a:t>
            </a:r>
            <a:r>
              <a:rPr spc="-30" dirty="0"/>
              <a:t> </a:t>
            </a:r>
            <a:r>
              <a:rPr spc="-5" dirty="0"/>
              <a:t>Dashboard</a:t>
            </a:r>
          </a:p>
        </p:txBody>
      </p:sp>
      <p:sp>
        <p:nvSpPr>
          <p:cNvPr id="3" name="object 3"/>
          <p:cNvSpPr/>
          <p:nvPr/>
        </p:nvSpPr>
        <p:spPr>
          <a:xfrm>
            <a:off x="225425" y="6405563"/>
            <a:ext cx="288925" cy="288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6000" y="457200"/>
            <a:ext cx="1535112" cy="344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De</a:t>
            </a:r>
            <a:r>
              <a:rPr spc="45" dirty="0">
                <a:latin typeface="Arial"/>
                <a:cs typeface="Arial"/>
              </a:rPr>
              <a:t>ğ</a:t>
            </a:r>
            <a:r>
              <a:rPr spc="45" dirty="0"/>
              <a:t>erli </a:t>
            </a:r>
            <a:r>
              <a:rPr spc="20" dirty="0"/>
              <a:t>Erasmus+ </a:t>
            </a:r>
            <a:r>
              <a:rPr spc="70" dirty="0"/>
              <a:t>Akademik </a:t>
            </a:r>
            <a:r>
              <a:rPr spc="30" dirty="0"/>
              <a:t>Koordinatörü/Koordinatör</a:t>
            </a:r>
            <a:r>
              <a:rPr spc="-135" dirty="0"/>
              <a:t> </a:t>
            </a:r>
            <a:r>
              <a:rPr spc="25" dirty="0"/>
              <a:t>Yardımcısı,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/>
          </a:p>
          <a:p>
            <a:pPr marL="12700" marR="5080" algn="just">
              <a:lnSpc>
                <a:spcPct val="100000"/>
              </a:lnSpc>
            </a:pPr>
            <a:r>
              <a:rPr b="0" spc="95" dirty="0">
                <a:latin typeface="Times New Roman"/>
                <a:cs typeface="Times New Roman"/>
              </a:rPr>
              <a:t>Malumunuz, </a:t>
            </a:r>
            <a:r>
              <a:rPr b="0" spc="80" dirty="0">
                <a:latin typeface="Times New Roman"/>
                <a:cs typeface="Times New Roman"/>
              </a:rPr>
              <a:t>Erasmus+ </a:t>
            </a:r>
            <a:r>
              <a:rPr b="0" spc="70" dirty="0">
                <a:latin typeface="Times New Roman"/>
                <a:cs typeface="Times New Roman"/>
              </a:rPr>
              <a:t>Ö</a:t>
            </a:r>
            <a:r>
              <a:rPr b="0" spc="70" dirty="0">
                <a:latin typeface="Arial"/>
                <a:cs typeface="Arial"/>
              </a:rPr>
              <a:t>ğ</a:t>
            </a:r>
            <a:r>
              <a:rPr b="0" spc="70" dirty="0">
                <a:latin typeface="Times New Roman"/>
                <a:cs typeface="Times New Roman"/>
              </a:rPr>
              <a:t>renim </a:t>
            </a:r>
            <a:r>
              <a:rPr b="0" spc="45" dirty="0">
                <a:latin typeface="Times New Roman"/>
                <a:cs typeface="Times New Roman"/>
              </a:rPr>
              <a:t>Hareketlili</a:t>
            </a:r>
            <a:r>
              <a:rPr b="0" spc="45" dirty="0">
                <a:latin typeface="Arial"/>
                <a:cs typeface="Arial"/>
              </a:rPr>
              <a:t>ğ</a:t>
            </a:r>
            <a:r>
              <a:rPr b="0" spc="45" dirty="0">
                <a:latin typeface="Times New Roman"/>
                <a:cs typeface="Times New Roman"/>
              </a:rPr>
              <a:t>i’ne </a:t>
            </a:r>
            <a:r>
              <a:rPr b="0" spc="95" dirty="0">
                <a:latin typeface="Times New Roman"/>
                <a:cs typeface="Times New Roman"/>
              </a:rPr>
              <a:t>hak kazanan </a:t>
            </a:r>
            <a:r>
              <a:rPr b="0" spc="55" dirty="0">
                <a:latin typeface="Times New Roman"/>
                <a:cs typeface="Times New Roman"/>
              </a:rPr>
              <a:t>ö</a:t>
            </a:r>
            <a:r>
              <a:rPr b="0" spc="55" dirty="0">
                <a:latin typeface="Arial"/>
                <a:cs typeface="Arial"/>
              </a:rPr>
              <a:t>ğ</a:t>
            </a:r>
            <a:r>
              <a:rPr b="0" spc="55" dirty="0">
                <a:latin typeface="Times New Roman"/>
                <a:cs typeface="Times New Roman"/>
              </a:rPr>
              <a:t>rencilerimizin  </a:t>
            </a:r>
            <a:r>
              <a:rPr b="0" spc="70" dirty="0">
                <a:latin typeface="Times New Roman"/>
                <a:cs typeface="Times New Roman"/>
              </a:rPr>
              <a:t>“Learning </a:t>
            </a:r>
            <a:r>
              <a:rPr b="0" spc="80" dirty="0">
                <a:latin typeface="Times New Roman"/>
                <a:cs typeface="Times New Roman"/>
              </a:rPr>
              <a:t>Agreement” </a:t>
            </a:r>
            <a:r>
              <a:rPr b="0" spc="55" dirty="0">
                <a:latin typeface="Times New Roman"/>
                <a:cs typeface="Times New Roman"/>
              </a:rPr>
              <a:t>süreçlerini </a:t>
            </a:r>
            <a:r>
              <a:rPr b="0" spc="70" dirty="0">
                <a:latin typeface="Times New Roman"/>
                <a:cs typeface="Times New Roman"/>
              </a:rPr>
              <a:t>tamamlayabilmeleri </a:t>
            </a:r>
            <a:r>
              <a:rPr b="0" spc="35" dirty="0">
                <a:latin typeface="Times New Roman"/>
                <a:cs typeface="Times New Roman"/>
              </a:rPr>
              <a:t>için </a:t>
            </a:r>
            <a:r>
              <a:rPr b="0" spc="80" dirty="0">
                <a:latin typeface="Times New Roman"/>
                <a:cs typeface="Times New Roman"/>
              </a:rPr>
              <a:t>Erasmus+ </a:t>
            </a:r>
            <a:r>
              <a:rPr b="0" spc="60" dirty="0">
                <a:latin typeface="Times New Roman"/>
                <a:cs typeface="Times New Roman"/>
              </a:rPr>
              <a:t>Bölüm  Koordinatörleri’nin </a:t>
            </a:r>
            <a:r>
              <a:rPr b="0" spc="75" dirty="0">
                <a:latin typeface="Times New Roman"/>
                <a:cs typeface="Times New Roman"/>
              </a:rPr>
              <a:t>imzasına </a:t>
            </a:r>
            <a:r>
              <a:rPr b="0" spc="55" dirty="0">
                <a:latin typeface="Times New Roman"/>
                <a:cs typeface="Times New Roman"/>
              </a:rPr>
              <a:t>ihtiyaç </a:t>
            </a:r>
            <a:r>
              <a:rPr b="0" spc="90" dirty="0">
                <a:latin typeface="Times New Roman"/>
                <a:cs typeface="Times New Roman"/>
              </a:rPr>
              <a:t>duyulmaktadır. </a:t>
            </a:r>
            <a:r>
              <a:rPr b="0" spc="30" dirty="0">
                <a:latin typeface="Times New Roman"/>
                <a:cs typeface="Times New Roman"/>
              </a:rPr>
              <a:t>Bu </a:t>
            </a:r>
            <a:r>
              <a:rPr b="0" spc="35" dirty="0">
                <a:latin typeface="Times New Roman"/>
                <a:cs typeface="Times New Roman"/>
              </a:rPr>
              <a:t>yıl </a:t>
            </a:r>
            <a:r>
              <a:rPr b="0" spc="75" dirty="0">
                <a:latin typeface="Times New Roman"/>
                <a:cs typeface="Times New Roman"/>
              </a:rPr>
              <a:t>ve </a:t>
            </a:r>
            <a:r>
              <a:rPr b="0" spc="110" dirty="0">
                <a:latin typeface="Times New Roman"/>
                <a:cs typeface="Times New Roman"/>
              </a:rPr>
              <a:t>dönem </a:t>
            </a:r>
            <a:r>
              <a:rPr b="0" spc="50" dirty="0">
                <a:latin typeface="Times New Roman"/>
                <a:cs typeface="Times New Roman"/>
              </a:rPr>
              <a:t>itibariyle </a:t>
            </a:r>
            <a:r>
              <a:rPr b="0" spc="70" dirty="0">
                <a:latin typeface="Times New Roman"/>
                <a:cs typeface="Times New Roman"/>
              </a:rPr>
              <a:t>kimi  </a:t>
            </a:r>
            <a:r>
              <a:rPr b="0" spc="75" dirty="0">
                <a:latin typeface="Times New Roman"/>
                <a:cs typeface="Times New Roman"/>
              </a:rPr>
              <a:t>ortak </a:t>
            </a:r>
            <a:r>
              <a:rPr b="0" spc="60" dirty="0">
                <a:latin typeface="Times New Roman"/>
                <a:cs typeface="Times New Roman"/>
              </a:rPr>
              <a:t>üniversitelerimiz, </a:t>
            </a:r>
            <a:r>
              <a:rPr b="0" spc="-5" dirty="0">
                <a:latin typeface="Times New Roman"/>
                <a:cs typeface="Times New Roman"/>
              </a:rPr>
              <a:t>AB </a:t>
            </a:r>
            <a:r>
              <a:rPr b="0" spc="80" dirty="0">
                <a:latin typeface="Times New Roman"/>
                <a:cs typeface="Times New Roman"/>
              </a:rPr>
              <a:t>tarafından </a:t>
            </a:r>
            <a:r>
              <a:rPr b="0" spc="95" dirty="0">
                <a:latin typeface="Times New Roman"/>
                <a:cs typeface="Times New Roman"/>
              </a:rPr>
              <a:t>uygulamaya </a:t>
            </a:r>
            <a:r>
              <a:rPr b="0" spc="45" dirty="0">
                <a:latin typeface="Times New Roman"/>
                <a:cs typeface="Times New Roman"/>
              </a:rPr>
              <a:t>geçirilen </a:t>
            </a:r>
            <a:r>
              <a:rPr b="0" spc="80" dirty="0">
                <a:latin typeface="Times New Roman"/>
                <a:cs typeface="Times New Roman"/>
              </a:rPr>
              <a:t>“Erasmus+ </a:t>
            </a:r>
            <a:r>
              <a:rPr b="0" spc="90" dirty="0">
                <a:latin typeface="Times New Roman"/>
                <a:cs typeface="Times New Roman"/>
              </a:rPr>
              <a:t>Dashboard”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75" dirty="0">
                <a:latin typeface="Times New Roman"/>
                <a:cs typeface="Times New Roman"/>
              </a:rPr>
              <a:t>ve  </a:t>
            </a:r>
            <a:r>
              <a:rPr b="0" spc="65" dirty="0">
                <a:latin typeface="Times New Roman"/>
                <a:cs typeface="Times New Roman"/>
              </a:rPr>
              <a:t>“OLA” </a:t>
            </a:r>
            <a:r>
              <a:rPr b="0" spc="60" dirty="0">
                <a:latin typeface="Times New Roman"/>
                <a:cs typeface="Times New Roman"/>
              </a:rPr>
              <a:t>sistemini </a:t>
            </a:r>
            <a:r>
              <a:rPr b="0" spc="85" dirty="0">
                <a:latin typeface="Times New Roman"/>
                <a:cs typeface="Times New Roman"/>
              </a:rPr>
              <a:t>kullanmaya </a:t>
            </a:r>
            <a:r>
              <a:rPr b="0" spc="20" dirty="0">
                <a:latin typeface="Times New Roman"/>
                <a:cs typeface="Times New Roman"/>
              </a:rPr>
              <a:t>ba</a:t>
            </a:r>
            <a:r>
              <a:rPr b="0" spc="20" dirty="0">
                <a:latin typeface="Arial"/>
                <a:cs typeface="Arial"/>
              </a:rPr>
              <a:t>ş</a:t>
            </a:r>
            <a:r>
              <a:rPr b="0" spc="20" dirty="0">
                <a:latin typeface="Times New Roman"/>
                <a:cs typeface="Times New Roman"/>
              </a:rPr>
              <a:t>lamı</a:t>
            </a:r>
            <a:r>
              <a:rPr b="0" spc="20" dirty="0">
                <a:latin typeface="Arial"/>
                <a:cs typeface="Arial"/>
              </a:rPr>
              <a:t>ş </a:t>
            </a:r>
            <a:r>
              <a:rPr b="0" spc="95" dirty="0">
                <a:latin typeface="Times New Roman"/>
                <a:cs typeface="Times New Roman"/>
              </a:rPr>
              <a:t>bulunmakta </a:t>
            </a:r>
            <a:r>
              <a:rPr b="0" spc="75" dirty="0">
                <a:latin typeface="Times New Roman"/>
                <a:cs typeface="Times New Roman"/>
              </a:rPr>
              <a:t>ve </a:t>
            </a:r>
            <a:r>
              <a:rPr b="0" spc="85" dirty="0">
                <a:latin typeface="Times New Roman"/>
                <a:cs typeface="Times New Roman"/>
              </a:rPr>
              <a:t>imza </a:t>
            </a:r>
            <a:r>
              <a:rPr b="0" spc="30" dirty="0">
                <a:latin typeface="Times New Roman"/>
                <a:cs typeface="Times New Roman"/>
              </a:rPr>
              <a:t>i</a:t>
            </a:r>
            <a:r>
              <a:rPr b="0" spc="30" dirty="0">
                <a:latin typeface="Arial"/>
                <a:cs typeface="Arial"/>
              </a:rPr>
              <a:t>ş</a:t>
            </a:r>
            <a:r>
              <a:rPr b="0" spc="30" dirty="0">
                <a:latin typeface="Times New Roman"/>
                <a:cs typeface="Times New Roman"/>
              </a:rPr>
              <a:t>lemleri </a:t>
            </a:r>
            <a:r>
              <a:rPr b="0" spc="105" dirty="0">
                <a:latin typeface="Times New Roman"/>
                <a:cs typeface="Times New Roman"/>
              </a:rPr>
              <a:t>de </a:t>
            </a:r>
            <a:r>
              <a:rPr b="0" spc="80" dirty="0">
                <a:latin typeface="Times New Roman"/>
                <a:cs typeface="Times New Roman"/>
              </a:rPr>
              <a:t>dahil olmak  üzere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70" dirty="0">
                <a:latin typeface="Times New Roman"/>
                <a:cs typeface="Times New Roman"/>
              </a:rPr>
              <a:t>Learning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80" dirty="0">
                <a:latin typeface="Times New Roman"/>
                <a:cs typeface="Times New Roman"/>
              </a:rPr>
              <a:t>Agreement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55" dirty="0">
                <a:latin typeface="Times New Roman"/>
                <a:cs typeface="Times New Roman"/>
              </a:rPr>
              <a:t>süreçlerini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65" dirty="0">
                <a:latin typeface="Times New Roman"/>
                <a:cs typeface="Times New Roman"/>
              </a:rPr>
              <a:t>online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70" dirty="0">
                <a:latin typeface="Times New Roman"/>
                <a:cs typeface="Times New Roman"/>
              </a:rPr>
              <a:t>olarak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85" dirty="0">
                <a:latin typeface="Times New Roman"/>
                <a:cs typeface="Times New Roman"/>
              </a:rPr>
              <a:t>yürütmektedir.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b="0" spc="30" dirty="0">
                <a:latin typeface="Times New Roman"/>
                <a:cs typeface="Times New Roman"/>
              </a:rPr>
              <a:t>Bu </a:t>
            </a:r>
            <a:r>
              <a:rPr b="0" spc="85" dirty="0">
                <a:latin typeface="Times New Roman"/>
                <a:cs typeface="Times New Roman"/>
              </a:rPr>
              <a:t>do</a:t>
            </a:r>
            <a:r>
              <a:rPr b="0" spc="85" dirty="0">
                <a:latin typeface="Arial"/>
                <a:cs typeface="Arial"/>
              </a:rPr>
              <a:t>ğ</a:t>
            </a:r>
            <a:r>
              <a:rPr b="0" spc="85" dirty="0">
                <a:latin typeface="Times New Roman"/>
                <a:cs typeface="Times New Roman"/>
              </a:rPr>
              <a:t>rultuda, </a:t>
            </a:r>
            <a:r>
              <a:rPr b="0" spc="110" dirty="0">
                <a:latin typeface="Times New Roman"/>
                <a:cs typeface="Times New Roman"/>
              </a:rPr>
              <a:t>bu </a:t>
            </a:r>
            <a:r>
              <a:rPr b="0" spc="55" dirty="0">
                <a:latin typeface="Times New Roman"/>
                <a:cs typeface="Times New Roman"/>
              </a:rPr>
              <a:t>sistemi </a:t>
            </a:r>
            <a:r>
              <a:rPr b="0" spc="85" dirty="0">
                <a:latin typeface="Times New Roman"/>
                <a:cs typeface="Times New Roman"/>
              </a:rPr>
              <a:t>kullanan </a:t>
            </a:r>
            <a:r>
              <a:rPr b="0" spc="70" dirty="0">
                <a:latin typeface="Times New Roman"/>
                <a:cs typeface="Times New Roman"/>
              </a:rPr>
              <a:t>üniversitelerde ö</a:t>
            </a:r>
            <a:r>
              <a:rPr b="0" spc="70" dirty="0">
                <a:latin typeface="Arial"/>
                <a:cs typeface="Arial"/>
              </a:rPr>
              <a:t>ğ</a:t>
            </a:r>
            <a:r>
              <a:rPr b="0" spc="70" dirty="0">
                <a:latin typeface="Times New Roman"/>
                <a:cs typeface="Times New Roman"/>
              </a:rPr>
              <a:t>renim </a:t>
            </a:r>
            <a:r>
              <a:rPr b="0" spc="55" dirty="0">
                <a:latin typeface="Times New Roman"/>
                <a:cs typeface="Times New Roman"/>
              </a:rPr>
              <a:t>görecek </a:t>
            </a:r>
            <a:r>
              <a:rPr b="0" spc="75" dirty="0">
                <a:latin typeface="Times New Roman"/>
                <a:cs typeface="Times New Roman"/>
              </a:rPr>
              <a:t>olan </a:t>
            </a:r>
            <a:r>
              <a:rPr b="0" spc="80" dirty="0">
                <a:latin typeface="Times New Roman"/>
                <a:cs typeface="Times New Roman"/>
              </a:rPr>
              <a:t>Erasmus  </a:t>
            </a:r>
            <a:r>
              <a:rPr b="0" spc="50" dirty="0">
                <a:latin typeface="Times New Roman"/>
                <a:cs typeface="Times New Roman"/>
              </a:rPr>
              <a:t>ö</a:t>
            </a:r>
            <a:r>
              <a:rPr b="0" spc="50" dirty="0">
                <a:latin typeface="Arial"/>
                <a:cs typeface="Arial"/>
              </a:rPr>
              <a:t>ğ</a:t>
            </a:r>
            <a:r>
              <a:rPr b="0" spc="50" dirty="0">
                <a:latin typeface="Times New Roman"/>
                <a:cs typeface="Times New Roman"/>
              </a:rPr>
              <a:t>rencileriniz </a:t>
            </a:r>
            <a:r>
              <a:rPr b="0" spc="90" dirty="0">
                <a:latin typeface="Times New Roman"/>
                <a:cs typeface="Times New Roman"/>
              </a:rPr>
              <a:t>var </a:t>
            </a:r>
            <a:r>
              <a:rPr b="0" spc="25" dirty="0">
                <a:latin typeface="Times New Roman"/>
                <a:cs typeface="Times New Roman"/>
              </a:rPr>
              <a:t>ise, </a:t>
            </a:r>
            <a:r>
              <a:rPr b="0" spc="85" dirty="0">
                <a:latin typeface="Times New Roman"/>
                <a:cs typeface="Times New Roman"/>
              </a:rPr>
              <a:t>Koordinatörlü</a:t>
            </a:r>
            <a:r>
              <a:rPr b="0" spc="85" dirty="0">
                <a:latin typeface="Arial"/>
                <a:cs typeface="Arial"/>
              </a:rPr>
              <a:t>ğ</a:t>
            </a:r>
            <a:r>
              <a:rPr b="0" spc="85" dirty="0">
                <a:latin typeface="Times New Roman"/>
                <a:cs typeface="Times New Roman"/>
              </a:rPr>
              <a:t>ümüz </a:t>
            </a:r>
            <a:r>
              <a:rPr b="0" spc="80" dirty="0">
                <a:latin typeface="Times New Roman"/>
                <a:cs typeface="Times New Roman"/>
              </a:rPr>
              <a:t>tarafından </a:t>
            </a:r>
            <a:r>
              <a:rPr b="0" spc="50" dirty="0">
                <a:latin typeface="Times New Roman"/>
                <a:cs typeface="Times New Roman"/>
              </a:rPr>
              <a:t>sizlere </a:t>
            </a:r>
            <a:r>
              <a:rPr b="0" spc="65" dirty="0">
                <a:latin typeface="Times New Roman"/>
                <a:cs typeface="Times New Roman"/>
              </a:rPr>
              <a:t>sistem </a:t>
            </a:r>
            <a:r>
              <a:rPr b="0" spc="90" dirty="0">
                <a:latin typeface="Times New Roman"/>
                <a:cs typeface="Times New Roman"/>
              </a:rPr>
              <a:t>üzerinden  </a:t>
            </a:r>
            <a:r>
              <a:rPr b="0" spc="85" dirty="0">
                <a:latin typeface="Times New Roman"/>
                <a:cs typeface="Times New Roman"/>
              </a:rPr>
              <a:t>tanımlama </a:t>
            </a:r>
            <a:r>
              <a:rPr b="0" spc="45" dirty="0">
                <a:latin typeface="Times New Roman"/>
                <a:cs typeface="Times New Roman"/>
              </a:rPr>
              <a:t>yapılmı</a:t>
            </a:r>
            <a:r>
              <a:rPr b="0" spc="45" dirty="0">
                <a:latin typeface="Arial"/>
                <a:cs typeface="Arial"/>
              </a:rPr>
              <a:t>ş </a:t>
            </a:r>
            <a:r>
              <a:rPr b="0" spc="95" dirty="0">
                <a:latin typeface="Times New Roman"/>
                <a:cs typeface="Times New Roman"/>
              </a:rPr>
              <a:t>bulunmakta </a:t>
            </a:r>
            <a:r>
              <a:rPr b="0" spc="75" dirty="0">
                <a:latin typeface="Times New Roman"/>
                <a:cs typeface="Times New Roman"/>
              </a:rPr>
              <a:t>ve </a:t>
            </a:r>
            <a:r>
              <a:rPr b="0" spc="110" dirty="0">
                <a:latin typeface="Times New Roman"/>
                <a:cs typeface="Times New Roman"/>
              </a:rPr>
              <a:t>bu </a:t>
            </a:r>
            <a:r>
              <a:rPr b="0" spc="85" dirty="0">
                <a:latin typeface="Times New Roman"/>
                <a:cs typeface="Times New Roman"/>
              </a:rPr>
              <a:t>tanımlama </a:t>
            </a:r>
            <a:r>
              <a:rPr b="0" spc="80" dirty="0">
                <a:latin typeface="Times New Roman"/>
                <a:cs typeface="Times New Roman"/>
              </a:rPr>
              <a:t>sonrasında </a:t>
            </a:r>
            <a:r>
              <a:rPr b="0" spc="45" dirty="0">
                <a:latin typeface="Times New Roman"/>
                <a:cs typeface="Times New Roman"/>
              </a:rPr>
              <a:t>a</a:t>
            </a:r>
            <a:r>
              <a:rPr b="0" spc="45" dirty="0">
                <a:latin typeface="Arial"/>
                <a:cs typeface="Arial"/>
              </a:rPr>
              <a:t>ş</a:t>
            </a:r>
            <a:r>
              <a:rPr b="0" spc="45" dirty="0">
                <a:latin typeface="Times New Roman"/>
                <a:cs typeface="Times New Roman"/>
              </a:rPr>
              <a:t>a</a:t>
            </a:r>
            <a:r>
              <a:rPr b="0" spc="45" dirty="0">
                <a:latin typeface="Arial"/>
                <a:cs typeface="Arial"/>
              </a:rPr>
              <a:t>ğ</a:t>
            </a:r>
            <a:r>
              <a:rPr b="0" spc="45" dirty="0">
                <a:latin typeface="Times New Roman"/>
                <a:cs typeface="Times New Roman"/>
              </a:rPr>
              <a:t>ıdaki </a:t>
            </a:r>
            <a:r>
              <a:rPr b="0" spc="75" dirty="0">
                <a:latin typeface="Times New Roman"/>
                <a:cs typeface="Times New Roman"/>
              </a:rPr>
              <a:t>adımları </a:t>
            </a:r>
            <a:r>
              <a:rPr b="0" spc="80" dirty="0">
                <a:latin typeface="Times New Roman"/>
                <a:cs typeface="Times New Roman"/>
              </a:rPr>
              <a:t>takip  </a:t>
            </a:r>
            <a:r>
              <a:rPr b="0" spc="75" dirty="0">
                <a:latin typeface="Times New Roman"/>
                <a:cs typeface="Times New Roman"/>
              </a:rPr>
              <a:t>ederek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55" dirty="0">
                <a:latin typeface="Times New Roman"/>
                <a:cs typeface="Times New Roman"/>
              </a:rPr>
              <a:t>ö</a:t>
            </a:r>
            <a:r>
              <a:rPr b="0" spc="55" dirty="0">
                <a:latin typeface="Arial"/>
                <a:cs typeface="Arial"/>
              </a:rPr>
              <a:t>ğ</a:t>
            </a:r>
            <a:r>
              <a:rPr b="0" spc="55" dirty="0">
                <a:latin typeface="Times New Roman"/>
                <a:cs typeface="Times New Roman"/>
              </a:rPr>
              <a:t>rencinizin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70" dirty="0">
                <a:latin typeface="Times New Roman"/>
                <a:cs typeface="Times New Roman"/>
              </a:rPr>
              <a:t>Learning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80" dirty="0">
                <a:latin typeface="Times New Roman"/>
                <a:cs typeface="Times New Roman"/>
              </a:rPr>
              <a:t>Agreement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85" dirty="0">
                <a:latin typeface="Times New Roman"/>
                <a:cs typeface="Times New Roman"/>
              </a:rPr>
              <a:t>imza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60" dirty="0">
                <a:latin typeface="Times New Roman"/>
                <a:cs typeface="Times New Roman"/>
              </a:rPr>
              <a:t>sürecini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90" dirty="0">
                <a:latin typeface="Times New Roman"/>
                <a:cs typeface="Times New Roman"/>
              </a:rPr>
              <a:t>tamamlamanız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70" dirty="0">
                <a:latin typeface="Times New Roman"/>
                <a:cs typeface="Times New Roman"/>
              </a:rPr>
              <a:t>beklenmektedir.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b="0" spc="25" dirty="0">
                <a:latin typeface="Arial"/>
                <a:cs typeface="Arial"/>
              </a:rPr>
              <a:t>İş</a:t>
            </a:r>
            <a:r>
              <a:rPr b="0" spc="25" dirty="0">
                <a:latin typeface="Times New Roman"/>
                <a:cs typeface="Times New Roman"/>
              </a:rPr>
              <a:t>birli</a:t>
            </a:r>
            <a:r>
              <a:rPr b="0" spc="25" dirty="0">
                <a:latin typeface="Arial"/>
                <a:cs typeface="Arial"/>
              </a:rPr>
              <a:t>ğ</a:t>
            </a:r>
            <a:r>
              <a:rPr b="0" spc="25" dirty="0">
                <a:latin typeface="Times New Roman"/>
                <a:cs typeface="Times New Roman"/>
              </a:rPr>
              <a:t>iniz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40" dirty="0">
                <a:latin typeface="Times New Roman"/>
                <a:cs typeface="Times New Roman"/>
              </a:rPr>
              <a:t>için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70" dirty="0">
                <a:latin typeface="Arial"/>
                <a:cs typeface="Arial"/>
              </a:rPr>
              <a:t>ş</a:t>
            </a:r>
            <a:r>
              <a:rPr b="0" spc="70" dirty="0">
                <a:latin typeface="Times New Roman"/>
                <a:cs typeface="Times New Roman"/>
              </a:rPr>
              <a:t>imdiden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55" dirty="0">
                <a:latin typeface="Times New Roman"/>
                <a:cs typeface="Times New Roman"/>
              </a:rPr>
              <a:t>te</a:t>
            </a:r>
            <a:r>
              <a:rPr b="0" spc="55" dirty="0">
                <a:latin typeface="Arial"/>
                <a:cs typeface="Arial"/>
              </a:rPr>
              <a:t>ş</a:t>
            </a:r>
            <a:r>
              <a:rPr b="0" spc="55" dirty="0">
                <a:latin typeface="Times New Roman"/>
                <a:cs typeface="Times New Roman"/>
              </a:rPr>
              <a:t>ekkür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60" dirty="0">
                <a:latin typeface="Times New Roman"/>
                <a:cs typeface="Times New Roman"/>
              </a:rPr>
              <a:t>eder,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40" dirty="0">
                <a:latin typeface="Times New Roman"/>
                <a:cs typeface="Times New Roman"/>
              </a:rPr>
              <a:t>iyi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40" dirty="0">
                <a:latin typeface="Times New Roman"/>
                <a:cs typeface="Times New Roman"/>
              </a:rPr>
              <a:t>çalı</a:t>
            </a:r>
            <a:r>
              <a:rPr b="0" spc="40" dirty="0">
                <a:latin typeface="Arial"/>
                <a:cs typeface="Arial"/>
              </a:rPr>
              <a:t>ş</a:t>
            </a:r>
            <a:r>
              <a:rPr b="0" spc="40" dirty="0">
                <a:latin typeface="Times New Roman"/>
                <a:cs typeface="Times New Roman"/>
              </a:rPr>
              <a:t>malar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50" dirty="0">
                <a:latin typeface="Times New Roman"/>
                <a:cs typeface="Times New Roman"/>
              </a:rPr>
              <a:t>dileriz.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pc="20" dirty="0"/>
              <a:t>Erasmus</a:t>
            </a:r>
            <a:r>
              <a:rPr spc="-10" dirty="0"/>
              <a:t> </a:t>
            </a:r>
            <a:r>
              <a:rPr spc="30" dirty="0"/>
              <a:t>Koordinatörlü</a:t>
            </a:r>
            <a:r>
              <a:rPr spc="30" dirty="0">
                <a:latin typeface="Arial"/>
                <a:cs typeface="Arial"/>
              </a:rPr>
              <a:t>ğ</a:t>
            </a:r>
            <a:r>
              <a:rPr spc="30" dirty="0"/>
              <a:t>ü</a:t>
            </a:r>
          </a:p>
        </p:txBody>
      </p:sp>
      <p:sp>
        <p:nvSpPr>
          <p:cNvPr id="6" name="object 6"/>
          <p:cNvSpPr/>
          <p:nvPr/>
        </p:nvSpPr>
        <p:spPr>
          <a:xfrm>
            <a:off x="266008" y="150091"/>
            <a:ext cx="975368" cy="1286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5"/>
              </a:lnSpc>
            </a:pPr>
            <a:r>
              <a:rPr i="1" dirty="0">
                <a:latin typeface="Times New Roman"/>
                <a:cs typeface="Times New Roman"/>
              </a:rPr>
              <a:t>/</a:t>
            </a:r>
            <a:r>
              <a:rPr dirty="0"/>
              <a:t>munzur.erasmus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600" y="600455"/>
            <a:ext cx="2583815" cy="7327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553085">
              <a:lnSpc>
                <a:spcPct val="101800"/>
              </a:lnSpc>
              <a:spcBef>
                <a:spcPts val="50"/>
              </a:spcBef>
            </a:pPr>
            <a:r>
              <a:rPr spc="-5" dirty="0"/>
              <a:t>Adım Adım  Erasmus</a:t>
            </a:r>
            <a:r>
              <a:rPr spc="-30" dirty="0"/>
              <a:t> </a:t>
            </a:r>
            <a:r>
              <a:rPr spc="-5" dirty="0"/>
              <a:t>Dashboard</a:t>
            </a:r>
          </a:p>
        </p:txBody>
      </p:sp>
      <p:sp>
        <p:nvSpPr>
          <p:cNvPr id="3" name="object 3"/>
          <p:cNvSpPr/>
          <p:nvPr/>
        </p:nvSpPr>
        <p:spPr>
          <a:xfrm>
            <a:off x="7366000" y="457200"/>
            <a:ext cx="1535112" cy="34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638" y="1590675"/>
            <a:ext cx="5200649" cy="4552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878" y="1585915"/>
            <a:ext cx="5207635" cy="4560570"/>
          </a:xfrm>
          <a:custGeom>
            <a:avLst/>
            <a:gdLst/>
            <a:ahLst/>
            <a:cxnLst/>
            <a:rect l="l" t="t" r="r" b="b"/>
            <a:pathLst>
              <a:path w="5207635" h="4560570">
                <a:moveTo>
                  <a:pt x="0" y="0"/>
                </a:moveTo>
                <a:lnTo>
                  <a:pt x="5207517" y="0"/>
                </a:lnTo>
                <a:lnTo>
                  <a:pt x="5207517" y="4560148"/>
                </a:lnTo>
                <a:lnTo>
                  <a:pt x="0" y="4560148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71134" y="2226055"/>
            <a:ext cx="2783205" cy="348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5425">
              <a:lnSpc>
                <a:spcPct val="100000"/>
              </a:lnSpc>
              <a:spcBef>
                <a:spcPts val="100"/>
              </a:spcBef>
            </a:pPr>
            <a:r>
              <a:rPr sz="1500" b="1" spc="95" dirty="0">
                <a:solidFill>
                  <a:srgbClr val="002060"/>
                </a:solidFill>
                <a:latin typeface="Arial"/>
                <a:cs typeface="Arial"/>
              </a:rPr>
              <a:t>İ</a:t>
            </a:r>
            <a:r>
              <a:rPr sz="1500" b="1" spc="95" dirty="0">
                <a:solidFill>
                  <a:srgbClr val="002060"/>
                </a:solidFill>
                <a:latin typeface="Times New Roman"/>
                <a:cs typeface="Times New Roman"/>
              </a:rPr>
              <a:t>lgili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süreç, </a:t>
            </a:r>
            <a:r>
              <a:rPr lang="tr-TR" sz="1500" b="1" u="sng" spc="2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@munzur.edu.tr uzantılı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e-</a:t>
            </a:r>
            <a:r>
              <a:rPr sz="1500" b="1" spc="45" dirty="0" err="1">
                <a:solidFill>
                  <a:srgbClr val="002060"/>
                </a:solidFill>
                <a:latin typeface="Times New Roman"/>
                <a:cs typeface="Times New Roman"/>
              </a:rPr>
              <a:t>posta</a:t>
            </a:r>
            <a:r>
              <a:rPr sz="1500" b="1" spc="-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kutunuza 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gelen böyle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bir 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bildirim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ile  </a:t>
            </a:r>
            <a:r>
              <a:rPr sz="15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ba</a:t>
            </a:r>
            <a:r>
              <a:rPr sz="1500" b="1" spc="15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lamaktadır.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Bu e-posta, koordinatörlü</a:t>
            </a:r>
            <a:r>
              <a:rPr sz="1500" b="1" spc="40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ünü  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üstlendi</a:t>
            </a:r>
            <a:r>
              <a:rPr sz="1500" b="1" spc="60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iniz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bölümde  </a:t>
            </a:r>
            <a:r>
              <a:rPr sz="15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ö</a:t>
            </a:r>
            <a:r>
              <a:rPr sz="1500" b="1" spc="35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renim </a:t>
            </a:r>
            <a:r>
              <a:rPr sz="1500" b="1" spc="50" dirty="0">
                <a:solidFill>
                  <a:srgbClr val="002060"/>
                </a:solidFill>
                <a:latin typeface="Times New Roman"/>
                <a:cs typeface="Times New Roman"/>
              </a:rPr>
              <a:t>gören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ve </a:t>
            </a:r>
            <a:r>
              <a:rPr sz="15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Erasmus+  </a:t>
            </a:r>
            <a:r>
              <a:rPr sz="1500" b="1" spc="50" dirty="0">
                <a:solidFill>
                  <a:srgbClr val="002060"/>
                </a:solidFill>
                <a:latin typeface="Times New Roman"/>
                <a:cs typeface="Times New Roman"/>
              </a:rPr>
              <a:t>hareketlili</a:t>
            </a:r>
            <a:r>
              <a:rPr sz="1500" b="1" spc="50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50" dirty="0">
                <a:solidFill>
                  <a:srgbClr val="002060"/>
                </a:solidFill>
                <a:latin typeface="Times New Roman"/>
                <a:cs typeface="Times New Roman"/>
              </a:rPr>
              <a:t>inden</a:t>
            </a:r>
            <a:r>
              <a:rPr sz="1500" b="1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yararlanmaya  </a:t>
            </a:r>
            <a:r>
              <a:rPr sz="1500" b="1" spc="50" dirty="0">
                <a:solidFill>
                  <a:srgbClr val="002060"/>
                </a:solidFill>
                <a:latin typeface="Times New Roman"/>
                <a:cs typeface="Times New Roman"/>
              </a:rPr>
              <a:t>hak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kazanmı</a:t>
            </a:r>
            <a:r>
              <a:rPr sz="1500" b="1" spc="25" dirty="0">
                <a:solidFill>
                  <a:srgbClr val="002060"/>
                </a:solidFill>
                <a:latin typeface="Arial"/>
                <a:cs typeface="Arial"/>
              </a:rPr>
              <a:t>ş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ö</a:t>
            </a:r>
            <a:r>
              <a:rPr sz="1500" b="1" spc="45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rencimizin  </a:t>
            </a:r>
            <a:r>
              <a:rPr sz="1500" b="1" spc="65" dirty="0">
                <a:solidFill>
                  <a:srgbClr val="002060"/>
                </a:solidFill>
                <a:latin typeface="Times New Roman"/>
                <a:cs typeface="Times New Roman"/>
              </a:rPr>
              <a:t>sistem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üzerinden</a:t>
            </a:r>
            <a:endParaRPr sz="1500" dirty="0">
              <a:latin typeface="Times New Roman"/>
              <a:cs typeface="Times New Roman"/>
            </a:endParaRPr>
          </a:p>
          <a:p>
            <a:pPr marL="12700" marR="117475">
              <a:lnSpc>
                <a:spcPct val="100000"/>
              </a:lnSpc>
            </a:pPr>
            <a:r>
              <a:rPr sz="1500" b="1" spc="65" dirty="0">
                <a:solidFill>
                  <a:srgbClr val="002060"/>
                </a:solidFill>
                <a:latin typeface="Times New Roman"/>
                <a:cs typeface="Times New Roman"/>
              </a:rPr>
              <a:t>«Online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Learning</a:t>
            </a:r>
            <a:r>
              <a:rPr sz="15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Agreement» 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belgesini </a:t>
            </a:r>
            <a:r>
              <a:rPr sz="15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hazırlamı</a:t>
            </a:r>
            <a:r>
              <a:rPr sz="1500" b="1" spc="20" dirty="0">
                <a:solidFill>
                  <a:srgbClr val="002060"/>
                </a:solidFill>
                <a:latin typeface="Arial"/>
                <a:cs typeface="Arial"/>
              </a:rPr>
              <a:t>ş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ve size  online 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imza için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gönderdi</a:t>
            </a:r>
            <a:r>
              <a:rPr sz="1500" b="1" spc="45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i  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anlamını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ta</a:t>
            </a:r>
            <a:r>
              <a:rPr sz="1500" b="1" spc="10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ımaktadır.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0430" y="6405563"/>
            <a:ext cx="288925" cy="288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014" y="150091"/>
            <a:ext cx="975368" cy="1286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5"/>
              </a:lnSpc>
            </a:pPr>
            <a:r>
              <a:rPr i="1" dirty="0">
                <a:latin typeface="Times New Roman"/>
                <a:cs typeface="Times New Roman"/>
              </a:rPr>
              <a:t>/</a:t>
            </a:r>
            <a:r>
              <a:rPr dirty="0"/>
              <a:t>munzur.erasmus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2085" y="402335"/>
            <a:ext cx="2996565" cy="7327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759460">
              <a:lnSpc>
                <a:spcPct val="101800"/>
              </a:lnSpc>
              <a:spcBef>
                <a:spcPts val="50"/>
              </a:spcBef>
            </a:pPr>
            <a:r>
              <a:rPr spc="-5" dirty="0"/>
              <a:t>Adım Adım  Erasmus Dashboard</a:t>
            </a:r>
            <a:r>
              <a:rPr spc="-20" dirty="0"/>
              <a:t> </a:t>
            </a:r>
            <a:r>
              <a:rPr spc="-5" dirty="0"/>
              <a:t>(1)</a:t>
            </a:r>
          </a:p>
        </p:txBody>
      </p:sp>
      <p:sp>
        <p:nvSpPr>
          <p:cNvPr id="3" name="object 3"/>
          <p:cNvSpPr/>
          <p:nvPr/>
        </p:nvSpPr>
        <p:spPr>
          <a:xfrm>
            <a:off x="7366000" y="457200"/>
            <a:ext cx="1535112" cy="34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1473200"/>
            <a:ext cx="3914775" cy="451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0045">
              <a:lnSpc>
                <a:spcPct val="100000"/>
              </a:lnSpc>
              <a:spcBef>
                <a:spcPts val="100"/>
              </a:spcBef>
            </a:pP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Learning </a:t>
            </a:r>
            <a:r>
              <a:rPr sz="15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Agreement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belgesinde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yer</a:t>
            </a:r>
            <a:r>
              <a:rPr sz="1500" b="1" spc="-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alan 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e-posta </a:t>
            </a:r>
            <a:r>
              <a:rPr sz="15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adresinize</a:t>
            </a:r>
            <a:r>
              <a:rPr sz="1500" b="1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Koordinatörlü</a:t>
            </a:r>
            <a:r>
              <a:rPr sz="1500" b="1" spc="40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ümüz</a:t>
            </a: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500" b="1" spc="30" dirty="0">
                <a:solidFill>
                  <a:srgbClr val="002060"/>
                </a:solidFill>
                <a:latin typeface="Times New Roman"/>
                <a:cs typeface="Times New Roman"/>
              </a:rPr>
              <a:t>tarafından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bir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tanımlama </a:t>
            </a:r>
            <a:r>
              <a:rPr sz="15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(eri</a:t>
            </a:r>
            <a:r>
              <a:rPr sz="1500" b="1" spc="10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im </a:t>
            </a:r>
            <a:r>
              <a:rPr sz="1500" b="1" spc="65" dirty="0">
                <a:solidFill>
                  <a:srgbClr val="002060"/>
                </a:solidFill>
                <a:latin typeface="Times New Roman"/>
                <a:cs typeface="Times New Roman"/>
              </a:rPr>
              <a:t>izni)</a:t>
            </a:r>
            <a:r>
              <a:rPr sz="1500" b="1" spc="-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sz="1500" b="1" spc="40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lemi  </a:t>
            </a:r>
            <a:r>
              <a:rPr sz="15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gerçekle</a:t>
            </a:r>
            <a:r>
              <a:rPr sz="1500" b="1" spc="15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tirilmi</a:t>
            </a:r>
            <a:r>
              <a:rPr sz="1500" b="1" spc="15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tir.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65405">
              <a:lnSpc>
                <a:spcPct val="100000"/>
              </a:lnSpc>
            </a:pP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Bu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tanımlama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sz="1500" b="1" spc="40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lemi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sonrasında </a:t>
            </a:r>
            <a:r>
              <a:rPr sz="15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Erasmus  </a:t>
            </a:r>
            <a:r>
              <a:rPr sz="1500" b="1" spc="50" dirty="0">
                <a:solidFill>
                  <a:srgbClr val="002060"/>
                </a:solidFill>
                <a:latin typeface="Times New Roman"/>
                <a:cs typeface="Times New Roman"/>
              </a:rPr>
              <a:t>Dashboard </a:t>
            </a:r>
            <a:r>
              <a:rPr sz="1500" b="1" spc="65" dirty="0">
                <a:solidFill>
                  <a:srgbClr val="002060"/>
                </a:solidFill>
                <a:latin typeface="Times New Roman"/>
                <a:cs typeface="Times New Roman"/>
              </a:rPr>
              <a:t>sistemi 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üzerinden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ilgili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e-posta  </a:t>
            </a:r>
            <a:r>
              <a:rPr sz="15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adresinize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“Confirm 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Your </a:t>
            </a:r>
            <a:r>
              <a:rPr sz="15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Account”</a:t>
            </a:r>
            <a:r>
              <a:rPr sz="1500" b="1" spc="-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ba</a:t>
            </a:r>
            <a:r>
              <a:rPr sz="1500" b="1" spc="35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lıklı 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bir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e-posta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gelmi</a:t>
            </a:r>
            <a:r>
              <a:rPr sz="1500" b="1" spc="40" dirty="0">
                <a:solidFill>
                  <a:srgbClr val="002060"/>
                </a:solidFill>
                <a:latin typeface="Arial"/>
                <a:cs typeface="Arial"/>
              </a:rPr>
              <a:t>ş </a:t>
            </a:r>
            <a:r>
              <a:rPr sz="1500" b="1" spc="65" dirty="0">
                <a:solidFill>
                  <a:srgbClr val="002060"/>
                </a:solidFill>
                <a:latin typeface="Times New Roman"/>
                <a:cs typeface="Times New Roman"/>
              </a:rPr>
              <a:t>olması</a:t>
            </a:r>
            <a:r>
              <a:rPr sz="1500" b="1" spc="-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gerekmektedir.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76835">
              <a:lnSpc>
                <a:spcPct val="100000"/>
              </a:lnSpc>
            </a:pP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Bu </a:t>
            </a:r>
            <a:r>
              <a:rPr sz="1500" b="1" spc="50" dirty="0">
                <a:solidFill>
                  <a:srgbClr val="002060"/>
                </a:solidFill>
                <a:latin typeface="Times New Roman"/>
                <a:cs typeface="Times New Roman"/>
              </a:rPr>
              <a:t>e-postayı </a:t>
            </a:r>
            <a:r>
              <a:rPr sz="15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“gelen” 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kutunuzda  </a:t>
            </a:r>
            <a:r>
              <a:rPr sz="1500" b="1" spc="50" dirty="0">
                <a:solidFill>
                  <a:srgbClr val="002060"/>
                </a:solidFill>
                <a:latin typeface="Times New Roman"/>
                <a:cs typeface="Times New Roman"/>
              </a:rPr>
              <a:t>göremiyorsanız </a:t>
            </a:r>
            <a:r>
              <a:rPr sz="1500" b="1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sz="1500" b="1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dirty="0">
                <a:solidFill>
                  <a:srgbClr val="002060"/>
                </a:solidFill>
                <a:latin typeface="Times New Roman"/>
                <a:cs typeface="Times New Roman"/>
              </a:rPr>
              <a:t>er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“spam/junk”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gelen  </a:t>
            </a:r>
            <a:r>
              <a:rPr sz="1500" b="1" spc="65" dirty="0">
                <a:solidFill>
                  <a:srgbClr val="002060"/>
                </a:solidFill>
                <a:latin typeface="Times New Roman"/>
                <a:cs typeface="Times New Roman"/>
              </a:rPr>
              <a:t>kutunuzu </a:t>
            </a:r>
            <a:r>
              <a:rPr sz="15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da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kontrol </a:t>
            </a:r>
            <a:r>
              <a:rPr sz="1500" b="1" spc="70" dirty="0">
                <a:solidFill>
                  <a:srgbClr val="002060"/>
                </a:solidFill>
                <a:latin typeface="Times New Roman"/>
                <a:cs typeface="Times New Roman"/>
              </a:rPr>
              <a:t>etmenizi </a:t>
            </a:r>
            <a:r>
              <a:rPr sz="15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öneririz.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Bu  </a:t>
            </a:r>
            <a:r>
              <a:rPr sz="1500" b="1" spc="50" dirty="0">
                <a:solidFill>
                  <a:srgbClr val="002060"/>
                </a:solidFill>
                <a:latin typeface="Times New Roman"/>
                <a:cs typeface="Times New Roman"/>
              </a:rPr>
              <a:t>e-postayı 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açarak, </a:t>
            </a:r>
            <a:r>
              <a:rPr sz="15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içerisinde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yer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alan  </a:t>
            </a:r>
            <a:r>
              <a:rPr sz="15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“Activate Account” </a:t>
            </a:r>
            <a:r>
              <a:rPr sz="1500" b="1" spc="70" dirty="0">
                <a:solidFill>
                  <a:srgbClr val="002060"/>
                </a:solidFill>
                <a:latin typeface="Times New Roman"/>
                <a:cs typeface="Times New Roman"/>
              </a:rPr>
              <a:t>yazısını </a:t>
            </a:r>
            <a:r>
              <a:rPr sz="1500" b="1" spc="30" dirty="0">
                <a:solidFill>
                  <a:srgbClr val="002060"/>
                </a:solidFill>
                <a:latin typeface="Times New Roman"/>
                <a:cs typeface="Times New Roman"/>
              </a:rPr>
              <a:t>tıklayarak</a:t>
            </a:r>
            <a:r>
              <a:rPr sz="1500" b="1" spc="-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ilgili  </a:t>
            </a:r>
            <a:r>
              <a:rPr sz="1500" b="1" spc="65" dirty="0">
                <a:solidFill>
                  <a:srgbClr val="002060"/>
                </a:solidFill>
                <a:latin typeface="Times New Roman"/>
                <a:cs typeface="Times New Roman"/>
              </a:rPr>
              <a:t>hesabı </a:t>
            </a:r>
            <a:r>
              <a:rPr sz="15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onaylamanız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ve </a:t>
            </a:r>
            <a:r>
              <a:rPr sz="1500" b="1" spc="35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ifrenizi  </a:t>
            </a:r>
            <a:r>
              <a:rPr sz="1500" b="1" spc="30" dirty="0">
                <a:solidFill>
                  <a:srgbClr val="002060"/>
                </a:solidFill>
                <a:latin typeface="Times New Roman"/>
                <a:cs typeface="Times New Roman"/>
              </a:rPr>
              <a:t>olu</a:t>
            </a:r>
            <a:r>
              <a:rPr sz="1500" b="1" spc="30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30" dirty="0">
                <a:solidFill>
                  <a:srgbClr val="002060"/>
                </a:solidFill>
                <a:latin typeface="Times New Roman"/>
                <a:cs typeface="Times New Roman"/>
              </a:rPr>
              <a:t>turmanız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beklenmektedir.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60705">
              <a:lnSpc>
                <a:spcPct val="105000"/>
              </a:lnSpc>
            </a:pPr>
            <a:r>
              <a:rPr sz="1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* </a:t>
            </a:r>
            <a:r>
              <a:rPr sz="1200" b="1" spc="55" dirty="0">
                <a:solidFill>
                  <a:srgbClr val="C00000"/>
                </a:solidFill>
                <a:latin typeface="Times New Roman"/>
                <a:cs typeface="Times New Roman"/>
              </a:rPr>
              <a:t>Sisteme 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eri</a:t>
            </a:r>
            <a:r>
              <a:rPr sz="1200" b="1" spc="10" dirty="0">
                <a:solidFill>
                  <a:srgbClr val="C00000"/>
                </a:solidFill>
                <a:latin typeface="Arial"/>
                <a:cs typeface="Arial"/>
              </a:rPr>
              <a:t>ş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im </a:t>
            </a:r>
            <a:r>
              <a:rPr sz="12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noktasında </a:t>
            </a:r>
            <a:r>
              <a:rPr sz="12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«Internet</a:t>
            </a:r>
            <a:r>
              <a:rPr sz="12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Explorer»  </a:t>
            </a:r>
            <a:r>
              <a:rPr sz="12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tarayıcı </a:t>
            </a:r>
            <a:r>
              <a:rPr sz="1200" b="1" spc="50" dirty="0">
                <a:solidFill>
                  <a:srgbClr val="C00000"/>
                </a:solidFill>
                <a:latin typeface="Times New Roman"/>
                <a:cs typeface="Times New Roman"/>
              </a:rPr>
              <a:t>kullanmamanız</a:t>
            </a:r>
            <a:r>
              <a:rPr sz="1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35" dirty="0">
                <a:solidFill>
                  <a:srgbClr val="C00000"/>
                </a:solidFill>
                <a:latin typeface="Times New Roman"/>
                <a:cs typeface="Times New Roman"/>
              </a:rPr>
              <a:t>önerilmektedir.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0100" y="2182812"/>
            <a:ext cx="4356100" cy="2541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5340" y="2178052"/>
            <a:ext cx="4363720" cy="2687955"/>
          </a:xfrm>
          <a:custGeom>
            <a:avLst/>
            <a:gdLst/>
            <a:ahLst/>
            <a:cxnLst/>
            <a:rect l="l" t="t" r="r" b="b"/>
            <a:pathLst>
              <a:path w="4363720" h="2687954">
                <a:moveTo>
                  <a:pt x="0" y="0"/>
                </a:moveTo>
                <a:lnTo>
                  <a:pt x="4363398" y="0"/>
                </a:lnTo>
                <a:lnTo>
                  <a:pt x="4363398" y="2687853"/>
                </a:lnTo>
                <a:lnTo>
                  <a:pt x="0" y="2687853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430" y="6278563"/>
            <a:ext cx="288925" cy="288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014" y="150091"/>
            <a:ext cx="975368" cy="1286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5"/>
              </a:lnSpc>
            </a:pPr>
            <a:r>
              <a:rPr i="1" dirty="0">
                <a:latin typeface="Times New Roman"/>
                <a:cs typeface="Times New Roman"/>
              </a:rPr>
              <a:t>/</a:t>
            </a:r>
            <a:r>
              <a:rPr dirty="0"/>
              <a:t>munzur.erasmus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2085" y="600455"/>
            <a:ext cx="2996565" cy="7327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759460">
              <a:lnSpc>
                <a:spcPct val="101800"/>
              </a:lnSpc>
              <a:spcBef>
                <a:spcPts val="50"/>
              </a:spcBef>
            </a:pPr>
            <a:r>
              <a:rPr spc="-5" dirty="0"/>
              <a:t>Adım Adım  Erasmus Dashboard</a:t>
            </a:r>
            <a:r>
              <a:rPr spc="-20" dirty="0"/>
              <a:t> </a:t>
            </a:r>
            <a:r>
              <a:rPr spc="-5" dirty="0"/>
              <a:t>(2)</a:t>
            </a:r>
          </a:p>
        </p:txBody>
      </p:sp>
      <p:sp>
        <p:nvSpPr>
          <p:cNvPr id="3" name="object 3"/>
          <p:cNvSpPr/>
          <p:nvPr/>
        </p:nvSpPr>
        <p:spPr>
          <a:xfrm>
            <a:off x="7366000" y="457200"/>
            <a:ext cx="1535112" cy="34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8122" y="1573784"/>
            <a:ext cx="71977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9185">
              <a:lnSpc>
                <a:spcPct val="100000"/>
              </a:lnSpc>
              <a:spcBef>
                <a:spcPts val="100"/>
              </a:spcBef>
            </a:pPr>
            <a:r>
              <a:rPr sz="1500" b="1" spc="45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ifrenizi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olu</a:t>
            </a:r>
            <a:r>
              <a:rPr sz="1500" b="1" spc="25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turduktan </a:t>
            </a:r>
            <a:r>
              <a:rPr sz="1500" b="1" spc="30" dirty="0">
                <a:solidFill>
                  <a:srgbClr val="002060"/>
                </a:solidFill>
                <a:latin typeface="Times New Roman"/>
                <a:cs typeface="Times New Roman"/>
              </a:rPr>
              <a:t>sonra 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tekrar 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aynı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sayfaya 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gelerek 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(</a:t>
            </a:r>
            <a:r>
              <a:rPr sz="15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https://</a:t>
            </a:r>
            <a:r>
              <a:rPr sz="1500" b="1" spc="45" dirty="0">
                <a:solidFill>
                  <a:srgbClr val="C00000"/>
                </a:solidFill>
                <a:latin typeface="Times New Roman"/>
                <a:cs typeface="Times New Roman"/>
                <a:hlinkClick r:id="rId3"/>
              </a:rPr>
              <a:t>www.erasmus-dashboard.eu/account/login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  <a:hlinkClick r:id="rId3"/>
              </a:rPr>
              <a:t>)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giri</a:t>
            </a:r>
            <a:r>
              <a:rPr sz="1500" b="1" spc="-5" dirty="0">
                <a:solidFill>
                  <a:srgbClr val="002060"/>
                </a:solidFill>
                <a:latin typeface="Arial"/>
                <a:cs typeface="Arial"/>
              </a:rPr>
              <a:t>ş 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yapmanız</a:t>
            </a:r>
            <a:r>
              <a:rPr sz="1500" b="1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gerekmektedir.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2400" y="2290762"/>
            <a:ext cx="6173787" cy="3844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430" y="6405563"/>
            <a:ext cx="288925" cy="288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014" y="277091"/>
            <a:ext cx="975368" cy="12861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5"/>
              </a:lnSpc>
            </a:pPr>
            <a:r>
              <a:rPr i="1" dirty="0">
                <a:latin typeface="Times New Roman"/>
                <a:cs typeface="Times New Roman"/>
              </a:rPr>
              <a:t>/</a:t>
            </a:r>
            <a:r>
              <a:rPr dirty="0"/>
              <a:t>munzur.erasmus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59460">
              <a:lnSpc>
                <a:spcPct val="100800"/>
              </a:lnSpc>
              <a:spcBef>
                <a:spcPts val="75"/>
              </a:spcBef>
            </a:pPr>
            <a:r>
              <a:rPr spc="-5" dirty="0"/>
              <a:t>Adım Adım  Erasmus Dashboard</a:t>
            </a:r>
            <a:r>
              <a:rPr spc="-20" dirty="0"/>
              <a:t> </a:t>
            </a:r>
            <a:r>
              <a:rPr spc="-5" dirty="0"/>
              <a:t>(3)</a:t>
            </a:r>
          </a:p>
        </p:txBody>
      </p:sp>
      <p:sp>
        <p:nvSpPr>
          <p:cNvPr id="3" name="object 3"/>
          <p:cNvSpPr/>
          <p:nvPr/>
        </p:nvSpPr>
        <p:spPr>
          <a:xfrm>
            <a:off x="7366000" y="457200"/>
            <a:ext cx="1535112" cy="34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14797" y="1988311"/>
            <a:ext cx="2818765" cy="28975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24154" marR="216535" algn="ctr">
              <a:lnSpc>
                <a:spcPts val="2500"/>
              </a:lnSpc>
              <a:spcBef>
                <a:spcPts val="200"/>
              </a:spcBef>
            </a:pPr>
            <a:r>
              <a:rPr sz="2100" b="1" spc="95" dirty="0">
                <a:solidFill>
                  <a:srgbClr val="002060"/>
                </a:solidFill>
                <a:latin typeface="Times New Roman"/>
                <a:cs typeface="Times New Roman"/>
              </a:rPr>
              <a:t>Sisteme </a:t>
            </a:r>
            <a:r>
              <a:rPr sz="21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tekrar</a:t>
            </a:r>
            <a:r>
              <a:rPr sz="2100" b="1" spc="-1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giri</a:t>
            </a:r>
            <a:r>
              <a:rPr sz="2100" b="1" spc="-5" dirty="0">
                <a:solidFill>
                  <a:srgbClr val="002060"/>
                </a:solidFill>
                <a:latin typeface="Arial"/>
                <a:cs typeface="Arial"/>
              </a:rPr>
              <a:t>ş  </a:t>
            </a:r>
            <a:r>
              <a:rPr sz="21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yaptıktan</a:t>
            </a:r>
            <a:r>
              <a:rPr sz="21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sonra,</a:t>
            </a: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ts val="2415"/>
              </a:lnSpc>
            </a:pPr>
            <a:r>
              <a:rPr sz="2100" b="1" spc="110" dirty="0">
                <a:solidFill>
                  <a:srgbClr val="002060"/>
                </a:solidFill>
                <a:latin typeface="Times New Roman"/>
                <a:cs typeface="Times New Roman"/>
              </a:rPr>
              <a:t>sol </a:t>
            </a:r>
            <a:r>
              <a:rPr sz="2100" b="1" spc="95" dirty="0">
                <a:solidFill>
                  <a:srgbClr val="002060"/>
                </a:solidFill>
                <a:latin typeface="Times New Roman"/>
                <a:cs typeface="Times New Roman"/>
              </a:rPr>
              <a:t>kısımda </a:t>
            </a:r>
            <a:r>
              <a:rPr sz="21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yer</a:t>
            </a:r>
            <a:r>
              <a:rPr sz="2100" b="1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alan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065" marR="5080" algn="ctr">
              <a:lnSpc>
                <a:spcPct val="103800"/>
              </a:lnSpc>
            </a:pPr>
            <a:r>
              <a:rPr sz="2100" b="1" spc="90" dirty="0">
                <a:solidFill>
                  <a:srgbClr val="C00000"/>
                </a:solidFill>
                <a:latin typeface="Times New Roman"/>
                <a:cs typeface="Times New Roman"/>
              </a:rPr>
              <a:t>“Mobilities </a:t>
            </a:r>
            <a:r>
              <a:rPr sz="21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(OLA</a:t>
            </a:r>
            <a:r>
              <a:rPr sz="21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3.0)”  </a:t>
            </a:r>
            <a:r>
              <a:rPr sz="21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ba</a:t>
            </a:r>
            <a:r>
              <a:rPr sz="2100" b="1" spc="15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21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lı</a:t>
            </a:r>
            <a:r>
              <a:rPr sz="2100" b="1" spc="15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21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ı </a:t>
            </a:r>
            <a:r>
              <a:rPr sz="2100" b="1" spc="65" dirty="0">
                <a:solidFill>
                  <a:srgbClr val="002060"/>
                </a:solidFill>
                <a:latin typeface="Times New Roman"/>
                <a:cs typeface="Times New Roman"/>
              </a:rPr>
              <a:t>altında </a:t>
            </a:r>
            <a:r>
              <a:rPr sz="21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yer</a:t>
            </a:r>
            <a:r>
              <a:rPr sz="2100" b="1" spc="-1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alan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imes New Roman"/>
              <a:cs typeface="Times New Roman"/>
            </a:endParaRPr>
          </a:p>
          <a:p>
            <a:pPr marL="37465" marR="29845" algn="ctr">
              <a:lnSpc>
                <a:spcPts val="2500"/>
              </a:lnSpc>
            </a:pPr>
            <a:r>
              <a:rPr sz="2100" b="1" spc="85" dirty="0">
                <a:solidFill>
                  <a:srgbClr val="C00000"/>
                </a:solidFill>
                <a:latin typeface="Times New Roman"/>
                <a:cs typeface="Times New Roman"/>
              </a:rPr>
              <a:t>“Outgoing </a:t>
            </a:r>
            <a:r>
              <a:rPr sz="2100" b="1" spc="75" dirty="0">
                <a:solidFill>
                  <a:srgbClr val="C00000"/>
                </a:solidFill>
                <a:latin typeface="Times New Roman"/>
                <a:cs typeface="Times New Roman"/>
              </a:rPr>
              <a:t>Students”  </a:t>
            </a:r>
            <a:r>
              <a:rPr sz="2100" b="1" spc="114" dirty="0">
                <a:solidFill>
                  <a:srgbClr val="002060"/>
                </a:solidFill>
                <a:latin typeface="Times New Roman"/>
                <a:cs typeface="Times New Roman"/>
              </a:rPr>
              <a:t>kısmını</a:t>
            </a:r>
            <a:r>
              <a:rPr sz="2100" b="1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tıklıyorsunuz.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9500" y="1503362"/>
            <a:ext cx="2914650" cy="4733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4740" y="1498602"/>
            <a:ext cx="2922905" cy="4741545"/>
          </a:xfrm>
          <a:custGeom>
            <a:avLst/>
            <a:gdLst/>
            <a:ahLst/>
            <a:cxnLst/>
            <a:rect l="l" t="t" r="r" b="b"/>
            <a:pathLst>
              <a:path w="2922904" h="4741545">
                <a:moveTo>
                  <a:pt x="0" y="0"/>
                </a:moveTo>
                <a:lnTo>
                  <a:pt x="2922683" y="0"/>
                </a:lnTo>
                <a:lnTo>
                  <a:pt x="2922683" y="4741030"/>
                </a:lnTo>
                <a:lnTo>
                  <a:pt x="0" y="4741030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9500" y="3217862"/>
            <a:ext cx="1092200" cy="688975"/>
          </a:xfrm>
          <a:custGeom>
            <a:avLst/>
            <a:gdLst/>
            <a:ahLst/>
            <a:cxnLst/>
            <a:rect l="l" t="t" r="r" b="b"/>
            <a:pathLst>
              <a:path w="1092200" h="688975">
                <a:moveTo>
                  <a:pt x="0" y="0"/>
                </a:moveTo>
                <a:lnTo>
                  <a:pt x="1092200" y="0"/>
                </a:lnTo>
                <a:lnTo>
                  <a:pt x="1092200" y="688975"/>
                </a:lnTo>
                <a:lnTo>
                  <a:pt x="0" y="688975"/>
                </a:lnTo>
                <a:lnTo>
                  <a:pt x="0" y="0"/>
                </a:lnTo>
                <a:close/>
              </a:path>
            </a:pathLst>
          </a:custGeom>
          <a:solidFill>
            <a:srgbClr val="C0504D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430" y="6405563"/>
            <a:ext cx="288925" cy="288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014" y="277091"/>
            <a:ext cx="975368" cy="1286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5"/>
              </a:lnSpc>
            </a:pPr>
            <a:r>
              <a:rPr i="1" dirty="0">
                <a:latin typeface="Times New Roman"/>
                <a:cs typeface="Times New Roman"/>
              </a:rPr>
              <a:t>/</a:t>
            </a:r>
            <a:r>
              <a:rPr dirty="0"/>
              <a:t>munzur.erasmus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59460">
              <a:lnSpc>
                <a:spcPct val="100800"/>
              </a:lnSpc>
              <a:spcBef>
                <a:spcPts val="75"/>
              </a:spcBef>
            </a:pPr>
            <a:r>
              <a:rPr spc="-5" dirty="0"/>
              <a:t>Adım Adım  Erasmus Dashboard</a:t>
            </a:r>
            <a:r>
              <a:rPr spc="-20" dirty="0"/>
              <a:t> </a:t>
            </a:r>
            <a:r>
              <a:rPr spc="-5" dirty="0"/>
              <a:t>(4)</a:t>
            </a:r>
          </a:p>
        </p:txBody>
      </p:sp>
      <p:sp>
        <p:nvSpPr>
          <p:cNvPr id="3" name="object 3"/>
          <p:cNvSpPr/>
          <p:nvPr/>
        </p:nvSpPr>
        <p:spPr>
          <a:xfrm>
            <a:off x="7366000" y="457200"/>
            <a:ext cx="1535112" cy="34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113" y="1262888"/>
            <a:ext cx="806323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5755" marR="1588770" algn="ctr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C00000"/>
                </a:solidFill>
                <a:latin typeface="Times New Roman"/>
                <a:cs typeface="Times New Roman"/>
              </a:rPr>
              <a:t>’’Outgoing </a:t>
            </a:r>
            <a:r>
              <a:rPr sz="15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Students’’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kısmı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açıldı</a:t>
            </a:r>
            <a:r>
              <a:rPr sz="1500" b="1" spc="40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ında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bir </a:t>
            </a:r>
            <a:r>
              <a:rPr sz="1500" b="1" spc="65" dirty="0">
                <a:solidFill>
                  <a:srgbClr val="002060"/>
                </a:solidFill>
                <a:latin typeface="Times New Roman"/>
                <a:cs typeface="Times New Roman"/>
              </a:rPr>
              <a:t>liste</a:t>
            </a:r>
            <a:r>
              <a:rPr sz="1500" b="1" spc="-1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65" dirty="0">
                <a:solidFill>
                  <a:srgbClr val="002060"/>
                </a:solidFill>
                <a:latin typeface="Times New Roman"/>
                <a:cs typeface="Times New Roman"/>
              </a:rPr>
              <a:t>halinde  </a:t>
            </a:r>
            <a:r>
              <a:rPr sz="15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Erasmus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giden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ö</a:t>
            </a:r>
            <a:r>
              <a:rPr sz="1500" b="1" spc="40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rencilerinin 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isimleri</a:t>
            </a:r>
            <a:r>
              <a:rPr sz="1500" b="1" spc="-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bulunmaktadır.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Learning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agreement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belgesini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imzalayaca</a:t>
            </a:r>
            <a:r>
              <a:rPr sz="1500" b="1" spc="40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ınız ö</a:t>
            </a:r>
            <a:r>
              <a:rPr sz="1500" b="1" spc="40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rencinin </a:t>
            </a:r>
            <a:r>
              <a:rPr sz="1500" b="1" spc="65" dirty="0">
                <a:solidFill>
                  <a:srgbClr val="002060"/>
                </a:solidFill>
                <a:latin typeface="Times New Roman"/>
                <a:cs typeface="Times New Roman"/>
              </a:rPr>
              <a:t>bilgilerinin </a:t>
            </a:r>
            <a:r>
              <a:rPr sz="1500" b="1" spc="30" dirty="0">
                <a:solidFill>
                  <a:srgbClr val="002060"/>
                </a:solidFill>
                <a:latin typeface="Times New Roman"/>
                <a:cs typeface="Times New Roman"/>
              </a:rPr>
              <a:t>kar</a:t>
            </a:r>
            <a:r>
              <a:rPr sz="1500" b="1" spc="30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30" dirty="0">
                <a:solidFill>
                  <a:srgbClr val="002060"/>
                </a:solidFill>
                <a:latin typeface="Times New Roman"/>
                <a:cs typeface="Times New Roman"/>
              </a:rPr>
              <a:t>ısında/en</a:t>
            </a:r>
            <a:r>
              <a:rPr sz="1500" b="1" spc="-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30" dirty="0">
                <a:solidFill>
                  <a:srgbClr val="002060"/>
                </a:solidFill>
                <a:latin typeface="Times New Roman"/>
                <a:cs typeface="Times New Roman"/>
              </a:rPr>
              <a:t>sa</a:t>
            </a:r>
            <a:r>
              <a:rPr sz="1500" b="1" spc="30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30" dirty="0">
                <a:solidFill>
                  <a:srgbClr val="002060"/>
                </a:solidFill>
                <a:latin typeface="Times New Roman"/>
                <a:cs typeface="Times New Roman"/>
              </a:rPr>
              <a:t>ında  </a:t>
            </a:r>
            <a:r>
              <a:rPr sz="1500" b="1" spc="65" dirty="0">
                <a:solidFill>
                  <a:srgbClr val="C00000"/>
                </a:solidFill>
                <a:latin typeface="Times New Roman"/>
                <a:cs typeface="Times New Roman"/>
              </a:rPr>
              <a:t>“Open </a:t>
            </a:r>
            <a:r>
              <a:rPr sz="15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Learning </a:t>
            </a:r>
            <a:r>
              <a:rPr sz="15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Agreement” </a:t>
            </a:r>
            <a:r>
              <a:rPr sz="15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ba</a:t>
            </a:r>
            <a:r>
              <a:rPr sz="1500" b="1" spc="10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lı</a:t>
            </a:r>
            <a:r>
              <a:rPr sz="1500" b="1" spc="10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ı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yer almaktadır.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Bu 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ba</a:t>
            </a:r>
            <a:r>
              <a:rPr sz="1500" b="1" spc="-5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lı</a:t>
            </a:r>
            <a:r>
              <a:rPr sz="1500" b="1" spc="-5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a</a:t>
            </a:r>
            <a:r>
              <a:rPr sz="1500" b="1" spc="-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tıklıyorsunuz.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5537" y="2582862"/>
            <a:ext cx="5922961" cy="3702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0778" y="2578102"/>
            <a:ext cx="5929630" cy="3710304"/>
          </a:xfrm>
          <a:custGeom>
            <a:avLst/>
            <a:gdLst/>
            <a:ahLst/>
            <a:cxnLst/>
            <a:rect l="l" t="t" r="r" b="b"/>
            <a:pathLst>
              <a:path w="5929630" h="3710304">
                <a:moveTo>
                  <a:pt x="0" y="0"/>
                </a:moveTo>
                <a:lnTo>
                  <a:pt x="5929461" y="0"/>
                </a:lnTo>
                <a:lnTo>
                  <a:pt x="5929461" y="3709682"/>
                </a:lnTo>
                <a:lnTo>
                  <a:pt x="0" y="3709682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1675" y="3136900"/>
            <a:ext cx="1476375" cy="1592580"/>
          </a:xfrm>
          <a:custGeom>
            <a:avLst/>
            <a:gdLst/>
            <a:ahLst/>
            <a:cxnLst/>
            <a:rect l="l" t="t" r="r" b="b"/>
            <a:pathLst>
              <a:path w="1476375" h="1592579">
                <a:moveTo>
                  <a:pt x="0" y="0"/>
                </a:moveTo>
                <a:lnTo>
                  <a:pt x="1476375" y="0"/>
                </a:lnTo>
                <a:lnTo>
                  <a:pt x="1476375" y="1592262"/>
                </a:lnTo>
                <a:lnTo>
                  <a:pt x="0" y="1592262"/>
                </a:lnTo>
                <a:lnTo>
                  <a:pt x="0" y="0"/>
                </a:lnTo>
                <a:close/>
              </a:path>
            </a:pathLst>
          </a:custGeom>
          <a:solidFill>
            <a:srgbClr val="C0504D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44778" y="3312848"/>
            <a:ext cx="632829" cy="123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65989" y="3213102"/>
            <a:ext cx="934719" cy="1437640"/>
          </a:xfrm>
          <a:custGeom>
            <a:avLst/>
            <a:gdLst/>
            <a:ahLst/>
            <a:cxnLst/>
            <a:rect l="l" t="t" r="r" b="b"/>
            <a:pathLst>
              <a:path w="934720" h="1437639">
                <a:moveTo>
                  <a:pt x="0" y="0"/>
                </a:moveTo>
                <a:lnTo>
                  <a:pt x="934561" y="0"/>
                </a:lnTo>
                <a:lnTo>
                  <a:pt x="934561" y="1437541"/>
                </a:lnTo>
                <a:lnTo>
                  <a:pt x="0" y="1437541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04062" y="3167062"/>
            <a:ext cx="1250950" cy="1590675"/>
          </a:xfrm>
          <a:custGeom>
            <a:avLst/>
            <a:gdLst/>
            <a:ahLst/>
            <a:cxnLst/>
            <a:rect l="l" t="t" r="r" b="b"/>
            <a:pathLst>
              <a:path w="1250950" h="1590675">
                <a:moveTo>
                  <a:pt x="0" y="0"/>
                </a:moveTo>
                <a:lnTo>
                  <a:pt x="1250950" y="0"/>
                </a:lnTo>
                <a:lnTo>
                  <a:pt x="1250950" y="1590675"/>
                </a:lnTo>
                <a:lnTo>
                  <a:pt x="0" y="1590675"/>
                </a:lnTo>
                <a:lnTo>
                  <a:pt x="0" y="0"/>
                </a:lnTo>
                <a:close/>
              </a:path>
            </a:pathLst>
          </a:custGeom>
          <a:solidFill>
            <a:srgbClr val="C0504D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0430" y="6405563"/>
            <a:ext cx="288925" cy="288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1014" y="277091"/>
            <a:ext cx="975368" cy="12861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5"/>
              </a:lnSpc>
            </a:pPr>
            <a:r>
              <a:rPr i="1" dirty="0">
                <a:latin typeface="Times New Roman"/>
                <a:cs typeface="Times New Roman"/>
              </a:rPr>
              <a:t>/</a:t>
            </a:r>
            <a:r>
              <a:rPr dirty="0"/>
              <a:t>munzur.erasmus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59460">
              <a:lnSpc>
                <a:spcPct val="100800"/>
              </a:lnSpc>
              <a:spcBef>
                <a:spcPts val="75"/>
              </a:spcBef>
            </a:pPr>
            <a:r>
              <a:rPr spc="-5" dirty="0"/>
              <a:t>Adım Adım  Erasmus Dashboard</a:t>
            </a:r>
            <a:r>
              <a:rPr spc="-20" dirty="0"/>
              <a:t> </a:t>
            </a:r>
            <a:r>
              <a:rPr spc="-5" dirty="0"/>
              <a:t>(5)</a:t>
            </a:r>
          </a:p>
        </p:txBody>
      </p:sp>
      <p:sp>
        <p:nvSpPr>
          <p:cNvPr id="3" name="object 3"/>
          <p:cNvSpPr/>
          <p:nvPr/>
        </p:nvSpPr>
        <p:spPr>
          <a:xfrm>
            <a:off x="7366000" y="457200"/>
            <a:ext cx="1535112" cy="34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6839" y="1643888"/>
            <a:ext cx="80518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500" b="1" spc="95" dirty="0">
                <a:solidFill>
                  <a:srgbClr val="002060"/>
                </a:solidFill>
                <a:latin typeface="Arial"/>
                <a:cs typeface="Arial"/>
              </a:rPr>
              <a:t>İ</a:t>
            </a:r>
            <a:r>
              <a:rPr sz="1500" b="1" spc="95" dirty="0">
                <a:solidFill>
                  <a:srgbClr val="002060"/>
                </a:solidFill>
                <a:latin typeface="Times New Roman"/>
                <a:cs typeface="Times New Roman"/>
              </a:rPr>
              <a:t>lgili 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ba</a:t>
            </a:r>
            <a:r>
              <a:rPr sz="1500" b="1" spc="-5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lı</a:t>
            </a:r>
            <a:r>
              <a:rPr sz="1500" b="1" spc="-5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a </a:t>
            </a:r>
            <a:r>
              <a:rPr sz="1500" b="1" spc="50" dirty="0">
                <a:solidFill>
                  <a:srgbClr val="002060"/>
                </a:solidFill>
                <a:latin typeface="Times New Roman"/>
                <a:cs typeface="Times New Roman"/>
              </a:rPr>
              <a:t>tıkladı</a:t>
            </a:r>
            <a:r>
              <a:rPr sz="1500" b="1" spc="50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50" dirty="0">
                <a:solidFill>
                  <a:srgbClr val="002060"/>
                </a:solidFill>
                <a:latin typeface="Times New Roman"/>
                <a:cs typeface="Times New Roman"/>
              </a:rPr>
              <a:t>ınızda </a:t>
            </a:r>
            <a:r>
              <a:rPr sz="15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ö</a:t>
            </a:r>
            <a:r>
              <a:rPr sz="1500" b="1" spc="35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35" dirty="0">
                <a:solidFill>
                  <a:srgbClr val="002060"/>
                </a:solidFill>
                <a:latin typeface="Times New Roman"/>
                <a:cs typeface="Times New Roman"/>
              </a:rPr>
              <a:t>rencinin </a:t>
            </a:r>
            <a:r>
              <a:rPr sz="15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‘’Learning </a:t>
            </a:r>
            <a:r>
              <a:rPr sz="1500" b="1" spc="30" dirty="0">
                <a:solidFill>
                  <a:srgbClr val="C00000"/>
                </a:solidFill>
                <a:latin typeface="Times New Roman"/>
                <a:cs typeface="Times New Roman"/>
              </a:rPr>
              <a:t>Agreement’’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belgesi</a:t>
            </a:r>
            <a:r>
              <a:rPr sz="1500" b="1" spc="-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açılacaktır.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5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Açılan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belgede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bilgileri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kontrol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ederek,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en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altta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yer</a:t>
            </a:r>
            <a:r>
              <a:rPr sz="15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alan</a:t>
            </a:r>
            <a:r>
              <a:rPr sz="15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65" dirty="0">
                <a:solidFill>
                  <a:srgbClr val="C00000"/>
                </a:solidFill>
                <a:latin typeface="Times New Roman"/>
                <a:cs typeface="Times New Roman"/>
              </a:rPr>
              <a:t>“Sign</a:t>
            </a:r>
            <a:r>
              <a:rPr sz="15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OLA”</a:t>
            </a:r>
            <a:r>
              <a:rPr sz="15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ba</a:t>
            </a:r>
            <a:r>
              <a:rPr sz="1500" b="1" spc="5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lı</a:t>
            </a:r>
            <a:r>
              <a:rPr sz="1500" b="1" spc="5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ı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altında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yer</a:t>
            </a:r>
            <a:r>
              <a:rPr sz="15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alan  kutucu</a:t>
            </a:r>
            <a:r>
              <a:rPr sz="1500" b="1" spc="40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un </a:t>
            </a:r>
            <a:r>
              <a:rPr sz="1500" b="1" spc="65" dirty="0">
                <a:solidFill>
                  <a:srgbClr val="002060"/>
                </a:solidFill>
                <a:latin typeface="Times New Roman"/>
                <a:cs typeface="Times New Roman"/>
              </a:rPr>
              <a:t>içine 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bilgisayarınızın </a:t>
            </a:r>
            <a:r>
              <a:rPr sz="15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Mause, </a:t>
            </a:r>
            <a:r>
              <a:rPr sz="15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Trackpad,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Tablet </a:t>
            </a:r>
            <a:r>
              <a:rPr sz="1500" b="1" spc="50" dirty="0">
                <a:solidFill>
                  <a:srgbClr val="002060"/>
                </a:solidFill>
                <a:latin typeface="Times New Roman"/>
                <a:cs typeface="Times New Roman"/>
              </a:rPr>
              <a:t>Kalem vb.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yardımıyla </a:t>
            </a:r>
            <a:r>
              <a:rPr sz="1500" b="1" spc="70" dirty="0">
                <a:solidFill>
                  <a:srgbClr val="002060"/>
                </a:solidFill>
                <a:latin typeface="Times New Roman"/>
                <a:cs typeface="Times New Roman"/>
              </a:rPr>
              <a:t>imzanızı  </a:t>
            </a:r>
            <a:r>
              <a:rPr sz="1500" b="1" spc="50" dirty="0">
                <a:solidFill>
                  <a:srgbClr val="002060"/>
                </a:solidFill>
                <a:latin typeface="Times New Roman"/>
                <a:cs typeface="Times New Roman"/>
              </a:rPr>
              <a:t>atıyorsunuz/çiziyorsunuz. </a:t>
            </a:r>
            <a:r>
              <a:rPr sz="1500" b="1" spc="75" dirty="0">
                <a:solidFill>
                  <a:srgbClr val="002060"/>
                </a:solidFill>
                <a:latin typeface="Arial"/>
                <a:cs typeface="Arial"/>
              </a:rPr>
              <a:t>İ</a:t>
            </a:r>
            <a:r>
              <a:rPr sz="1500" b="1" spc="75" dirty="0">
                <a:solidFill>
                  <a:srgbClr val="002060"/>
                </a:solidFill>
                <a:latin typeface="Times New Roman"/>
                <a:cs typeface="Times New Roman"/>
              </a:rPr>
              <a:t>mzanızı </a:t>
            </a:r>
            <a:r>
              <a:rPr sz="15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atarken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bir </a:t>
            </a:r>
            <a:r>
              <a:rPr sz="15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hata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yaptı</a:t>
            </a:r>
            <a:r>
              <a:rPr sz="1500" b="1" spc="45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ınız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takdirde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hemen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altında </a:t>
            </a:r>
            <a:r>
              <a:rPr sz="1500" b="1" spc="20" dirty="0">
                <a:solidFill>
                  <a:srgbClr val="002060"/>
                </a:solidFill>
                <a:latin typeface="Times New Roman"/>
                <a:cs typeface="Times New Roman"/>
              </a:rPr>
              <a:t>yer 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alan </a:t>
            </a:r>
            <a:r>
              <a:rPr sz="15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“Clear </a:t>
            </a:r>
            <a:r>
              <a:rPr sz="15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Signature”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kısmını </a:t>
            </a:r>
            <a:r>
              <a:rPr sz="1500" b="1" spc="30" dirty="0">
                <a:solidFill>
                  <a:srgbClr val="002060"/>
                </a:solidFill>
                <a:latin typeface="Times New Roman"/>
                <a:cs typeface="Times New Roman"/>
              </a:rPr>
              <a:t>tıklayarak </a:t>
            </a:r>
            <a:r>
              <a:rPr sz="1500" b="1" spc="70" dirty="0">
                <a:solidFill>
                  <a:srgbClr val="002060"/>
                </a:solidFill>
                <a:latin typeface="Times New Roman"/>
                <a:cs typeface="Times New Roman"/>
              </a:rPr>
              <a:t>imzanızı 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ba</a:t>
            </a:r>
            <a:r>
              <a:rPr sz="1500" b="1" spc="-5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tan</a:t>
            </a:r>
            <a:r>
              <a:rPr sz="1500" b="1" spc="-25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atabilirsiniz.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8416" y="3424237"/>
            <a:ext cx="4489450" cy="2665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4740" y="3419477"/>
            <a:ext cx="4497070" cy="2673985"/>
          </a:xfrm>
          <a:custGeom>
            <a:avLst/>
            <a:gdLst/>
            <a:ahLst/>
            <a:cxnLst/>
            <a:rect l="l" t="t" r="r" b="b"/>
            <a:pathLst>
              <a:path w="4497070" h="2673985">
                <a:moveTo>
                  <a:pt x="0" y="0"/>
                </a:moveTo>
                <a:lnTo>
                  <a:pt x="4496680" y="0"/>
                </a:lnTo>
                <a:lnTo>
                  <a:pt x="4496680" y="2673572"/>
                </a:lnTo>
                <a:lnTo>
                  <a:pt x="0" y="2673572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3962" y="5173662"/>
            <a:ext cx="1257300" cy="831850"/>
          </a:xfrm>
          <a:custGeom>
            <a:avLst/>
            <a:gdLst/>
            <a:ahLst/>
            <a:cxnLst/>
            <a:rect l="l" t="t" r="r" b="b"/>
            <a:pathLst>
              <a:path w="1257300" h="831850">
                <a:moveTo>
                  <a:pt x="0" y="0"/>
                </a:moveTo>
                <a:lnTo>
                  <a:pt x="1257300" y="0"/>
                </a:lnTo>
                <a:lnTo>
                  <a:pt x="1257300" y="831850"/>
                </a:lnTo>
                <a:lnTo>
                  <a:pt x="0" y="831850"/>
                </a:lnTo>
                <a:lnTo>
                  <a:pt x="0" y="0"/>
                </a:lnTo>
                <a:close/>
              </a:path>
            </a:pathLst>
          </a:custGeom>
          <a:solidFill>
            <a:srgbClr val="C0504D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430" y="6405563"/>
            <a:ext cx="288925" cy="288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014" y="277091"/>
            <a:ext cx="975368" cy="1286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5"/>
              </a:lnSpc>
            </a:pPr>
            <a:r>
              <a:rPr i="1" dirty="0">
                <a:latin typeface="Times New Roman"/>
                <a:cs typeface="Times New Roman"/>
              </a:rPr>
              <a:t>/</a:t>
            </a:r>
            <a:r>
              <a:rPr dirty="0"/>
              <a:t>munzur.erasmus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59460">
              <a:lnSpc>
                <a:spcPct val="100800"/>
              </a:lnSpc>
              <a:spcBef>
                <a:spcPts val="75"/>
              </a:spcBef>
            </a:pPr>
            <a:r>
              <a:rPr spc="-5" dirty="0"/>
              <a:t>Adım Adım  Erasmus Dashboard</a:t>
            </a:r>
            <a:r>
              <a:rPr spc="-20" dirty="0"/>
              <a:t> </a:t>
            </a:r>
            <a:r>
              <a:rPr spc="-5" dirty="0"/>
              <a:t>(6)</a:t>
            </a:r>
          </a:p>
        </p:txBody>
      </p:sp>
      <p:sp>
        <p:nvSpPr>
          <p:cNvPr id="3" name="object 3"/>
          <p:cNvSpPr/>
          <p:nvPr/>
        </p:nvSpPr>
        <p:spPr>
          <a:xfrm>
            <a:off x="7366000" y="457200"/>
            <a:ext cx="1535112" cy="34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0737" y="1351279"/>
            <a:ext cx="754760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3035" marR="1416050" algn="ctr">
              <a:lnSpc>
                <a:spcPct val="100000"/>
              </a:lnSpc>
              <a:spcBef>
                <a:spcPts val="100"/>
              </a:spcBef>
            </a:pPr>
            <a:r>
              <a:rPr sz="1500" b="1" spc="80" dirty="0">
                <a:solidFill>
                  <a:srgbClr val="002060"/>
                </a:solidFill>
                <a:latin typeface="Arial"/>
                <a:cs typeface="Arial"/>
              </a:rPr>
              <a:t>İ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mzanızı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30" dirty="0">
                <a:solidFill>
                  <a:srgbClr val="002060"/>
                </a:solidFill>
                <a:latin typeface="Times New Roman"/>
                <a:cs typeface="Times New Roman"/>
              </a:rPr>
              <a:t>attıktan</a:t>
            </a:r>
            <a:r>
              <a:rPr sz="15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30" dirty="0">
                <a:solidFill>
                  <a:srgbClr val="002060"/>
                </a:solidFill>
                <a:latin typeface="Times New Roman"/>
                <a:cs typeface="Times New Roman"/>
              </a:rPr>
              <a:t>sonra</a:t>
            </a:r>
            <a:r>
              <a:rPr sz="15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ilgili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65" dirty="0">
                <a:solidFill>
                  <a:srgbClr val="002060"/>
                </a:solidFill>
                <a:latin typeface="Times New Roman"/>
                <a:cs typeface="Times New Roman"/>
              </a:rPr>
              <a:t>kutunun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altında</a:t>
            </a:r>
            <a:r>
              <a:rPr sz="15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yer</a:t>
            </a:r>
            <a:r>
              <a:rPr sz="15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alan  </a:t>
            </a:r>
            <a:r>
              <a:rPr sz="1500" b="1" spc="35" dirty="0">
                <a:solidFill>
                  <a:srgbClr val="C00000"/>
                </a:solidFill>
                <a:latin typeface="Times New Roman"/>
                <a:cs typeface="Times New Roman"/>
              </a:rPr>
              <a:t>“Confirm” </a:t>
            </a:r>
            <a:r>
              <a:rPr sz="15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seçene</a:t>
            </a:r>
            <a:r>
              <a:rPr sz="1500" b="1" spc="55" dirty="0">
                <a:solidFill>
                  <a:srgbClr val="002060"/>
                </a:solidFill>
                <a:latin typeface="Arial"/>
                <a:cs typeface="Arial"/>
              </a:rPr>
              <a:t>ğ</a:t>
            </a:r>
            <a:r>
              <a:rPr sz="15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ini</a:t>
            </a:r>
            <a:r>
              <a:rPr sz="15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tıklayarak,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Learning</a:t>
            </a:r>
            <a:r>
              <a:rPr sz="15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Agreement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belgesinin</a:t>
            </a:r>
            <a:r>
              <a:rPr sz="15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60" dirty="0">
                <a:solidFill>
                  <a:srgbClr val="002060"/>
                </a:solidFill>
                <a:latin typeface="Times New Roman"/>
                <a:cs typeface="Times New Roman"/>
              </a:rPr>
              <a:t>imza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45" dirty="0">
                <a:solidFill>
                  <a:srgbClr val="002060"/>
                </a:solidFill>
                <a:latin typeface="Times New Roman"/>
                <a:cs typeface="Times New Roman"/>
              </a:rPr>
              <a:t>sürecini</a:t>
            </a:r>
            <a:r>
              <a:rPr sz="15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70" dirty="0">
                <a:solidFill>
                  <a:srgbClr val="002060"/>
                </a:solidFill>
                <a:latin typeface="Times New Roman"/>
                <a:cs typeface="Times New Roman"/>
              </a:rPr>
              <a:t>böylece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tamamlamı</a:t>
            </a:r>
            <a:r>
              <a:rPr sz="1500" b="1" spc="25" dirty="0">
                <a:solidFill>
                  <a:srgbClr val="002060"/>
                </a:solidFill>
                <a:latin typeface="Arial"/>
                <a:cs typeface="Arial"/>
              </a:rPr>
              <a:t>ş</a:t>
            </a:r>
            <a:r>
              <a:rPr sz="1500" b="1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500" b="1" spc="65" dirty="0">
                <a:solidFill>
                  <a:srgbClr val="002060"/>
                </a:solidFill>
                <a:latin typeface="Times New Roman"/>
                <a:cs typeface="Times New Roman"/>
              </a:rPr>
              <a:t>bulunuyorsunuz</a:t>
            </a:r>
            <a:r>
              <a:rPr sz="15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50" spc="40" dirty="0">
                <a:solidFill>
                  <a:srgbClr val="E46C0A"/>
                </a:solidFill>
                <a:latin typeface="Wingdings"/>
                <a:cs typeface="Wingdings"/>
              </a:rPr>
              <a:t>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6982" y="2460672"/>
            <a:ext cx="6768851" cy="3249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5990" y="2344740"/>
            <a:ext cx="7350125" cy="3730625"/>
          </a:xfrm>
          <a:custGeom>
            <a:avLst/>
            <a:gdLst/>
            <a:ahLst/>
            <a:cxnLst/>
            <a:rect l="l" t="t" r="r" b="b"/>
            <a:pathLst>
              <a:path w="7350125" h="3730625">
                <a:moveTo>
                  <a:pt x="0" y="0"/>
                </a:moveTo>
                <a:lnTo>
                  <a:pt x="7349550" y="0"/>
                </a:lnTo>
                <a:lnTo>
                  <a:pt x="7349550" y="3730309"/>
                </a:lnTo>
                <a:lnTo>
                  <a:pt x="0" y="3730309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0237" y="4849812"/>
            <a:ext cx="1598930" cy="968375"/>
          </a:xfrm>
          <a:custGeom>
            <a:avLst/>
            <a:gdLst/>
            <a:ahLst/>
            <a:cxnLst/>
            <a:rect l="l" t="t" r="r" b="b"/>
            <a:pathLst>
              <a:path w="1598929" h="968375">
                <a:moveTo>
                  <a:pt x="0" y="0"/>
                </a:moveTo>
                <a:lnTo>
                  <a:pt x="1598612" y="0"/>
                </a:lnTo>
                <a:lnTo>
                  <a:pt x="1598612" y="968375"/>
                </a:lnTo>
                <a:lnTo>
                  <a:pt x="0" y="968375"/>
                </a:lnTo>
                <a:lnTo>
                  <a:pt x="0" y="0"/>
                </a:lnTo>
                <a:close/>
              </a:path>
            </a:pathLst>
          </a:custGeom>
          <a:solidFill>
            <a:srgbClr val="C0504D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430" y="6405563"/>
            <a:ext cx="288925" cy="288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014" y="277091"/>
            <a:ext cx="975368" cy="1286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5"/>
              </a:lnSpc>
            </a:pPr>
            <a:r>
              <a:rPr i="1" dirty="0">
                <a:latin typeface="Times New Roman"/>
                <a:cs typeface="Times New Roman"/>
              </a:rPr>
              <a:t>/</a:t>
            </a:r>
            <a:r>
              <a:rPr dirty="0"/>
              <a:t>munzur.erasmus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575</Words>
  <Application>Microsoft Office PowerPoint</Application>
  <PresentationFormat>Ekran Gösterisi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ERASMUS KOORDİNATÖRLÜĞÜ</vt:lpstr>
      <vt:lpstr>Adım Adım  Erasmus Dashboard</vt:lpstr>
      <vt:lpstr>Adım Adım  Erasmus Dashboard</vt:lpstr>
      <vt:lpstr>Adım Adım  Erasmus Dashboard (1)</vt:lpstr>
      <vt:lpstr>Adım Adım  Erasmus Dashboard (2)</vt:lpstr>
      <vt:lpstr>Adım Adım  Erasmus Dashboard (3)</vt:lpstr>
      <vt:lpstr>Adım Adım  Erasmus Dashboard (4)</vt:lpstr>
      <vt:lpstr>Adım Adım  Erasmus Dashboard (5)</vt:lpstr>
      <vt:lpstr>Adım Adım  Erasmus Dashboard (6)</vt:lpstr>
      <vt:lpstr>ERASMUS KOORDİNATÖRLÜĞÜ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KOORDİNATÖRLÜĞÜ</dc:title>
  <cp:lastModifiedBy>Emel CANPOLAT</cp:lastModifiedBy>
  <cp:revision>2</cp:revision>
  <dcterms:created xsi:type="dcterms:W3CDTF">2022-06-08T09:53:12Z</dcterms:created>
  <dcterms:modified xsi:type="dcterms:W3CDTF">2022-06-10T06:28:56Z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2020-12-29T00:00:00Z</vt:filetime>
  </property>
  <property fmtid="{D5CDD505-2E9C-101B-9397-08002B2CF9AE}" pid="3" name="LastSaved">
    <vt:filetime>2022-06-08T00:00:00Z</vt:filetime>
  </property>
</Properties>
</file>